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6" r:id="rId3"/>
  </p:sldMasterIdLst>
  <p:notesMasterIdLst>
    <p:notesMasterId r:id="rId12"/>
  </p:notesMasterIdLst>
  <p:sldIdLst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46" d="100"/>
          <a:sy n="46" d="100"/>
        </p:scale>
        <p:origin x="-12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667E6-42E4-3D4A-89D2-EB7EA517DD22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74BF5-6F19-584A-93DD-5EC19DD33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4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F9A74-4E06-974F-B7B8-EA7955C6BA25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CBCD-1902-5046-962F-143B0A66AFCA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73F7-B928-D041-9C92-7F55D101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9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CBCD-1902-5046-962F-143B0A66AFCA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73F7-B928-D041-9C92-7F55D101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CBCD-1902-5046-962F-143B0A66AFCA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73F7-B928-D041-9C92-7F55D101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3B020-0C92-494F-9610-0FFB9B955EF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9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851BA-5AA2-7F4E-B3D3-647768315E2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901BB-1263-FC48-A452-34D66843365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76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0B2C0-2407-FC4B-8D14-C9B16C614A8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07544-C6CC-E943-B2E5-C00FEFE43EBA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91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05C2C-7F5A-A647-B7B8-3D36DE28211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33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E342D-9F85-A14C-8000-78757FCBECD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78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754E6-93A1-B844-A750-3DFC1181D92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7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CBCD-1902-5046-962F-143B0A66AFCA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73F7-B928-D041-9C92-7F55D101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47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FBEE3-617D-1543-97EC-DA90F6EC3B4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97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5CDA8-85A9-E846-BA3C-EA1D77D145F0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57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4B2EC-8DC2-E740-8C6D-FC811529DC12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97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C688FB-9D9D-0B45-B0F0-9AE57A68196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76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419D92-BB82-C44F-8B76-4B9F9333889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38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1E6DF0-F981-8B4F-8E90-2771E521FDF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63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788DB5-F51E-4641-9A91-B116DC42112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40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1A83CA-1D1F-F946-9631-B0947C0203F6}" type="datetimeFigureOut">
              <a:rPr lang="en-US">
                <a:solidFill>
                  <a:prstClr val="black"/>
                </a:solidFill>
                <a:latin typeface="Calibri"/>
              </a:rPr>
              <a:pPr/>
              <a:t>24.04.16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B366-F0E2-9741-A355-0ED720D7B9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047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1A83CA-1D1F-F946-9631-B0947C0203F6}" type="datetimeFigureOut">
              <a:rPr lang="en-US">
                <a:solidFill>
                  <a:prstClr val="black"/>
                </a:solidFill>
                <a:latin typeface="Calibri"/>
              </a:rPr>
              <a:pPr/>
              <a:t>24.04.16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B366-F0E2-9741-A355-0ED720D7B9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059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1A83CA-1D1F-F946-9631-B0947C0203F6}" type="datetimeFigureOut">
              <a:rPr lang="en-US">
                <a:solidFill>
                  <a:prstClr val="black"/>
                </a:solidFill>
                <a:latin typeface="Calibri"/>
              </a:rPr>
              <a:pPr/>
              <a:t>24.04.16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B366-F0E2-9741-A355-0ED720D7B9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74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CBCD-1902-5046-962F-143B0A66AFCA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73F7-B928-D041-9C92-7F55D101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16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1A83CA-1D1F-F946-9631-B0947C0203F6}" type="datetimeFigureOut">
              <a:rPr lang="en-US">
                <a:solidFill>
                  <a:prstClr val="black"/>
                </a:solidFill>
                <a:latin typeface="Calibri"/>
              </a:rPr>
              <a:pPr/>
              <a:t>24.04.16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B366-F0E2-9741-A355-0ED720D7B9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796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1A83CA-1D1F-F946-9631-B0947C0203F6}" type="datetimeFigureOut">
              <a:rPr lang="en-US">
                <a:solidFill>
                  <a:prstClr val="black"/>
                </a:solidFill>
                <a:latin typeface="Calibri"/>
              </a:rPr>
              <a:pPr/>
              <a:t>24.04.16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B366-F0E2-9741-A355-0ED720D7B9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6421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1A83CA-1D1F-F946-9631-B0947C0203F6}" type="datetimeFigureOut">
              <a:rPr lang="en-US">
                <a:solidFill>
                  <a:prstClr val="black"/>
                </a:solidFill>
                <a:latin typeface="Calibri"/>
              </a:rPr>
              <a:pPr/>
              <a:t>24.04.16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B366-F0E2-9741-A355-0ED720D7B9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032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1A83CA-1D1F-F946-9631-B0947C0203F6}" type="datetimeFigureOut">
              <a:rPr lang="en-US">
                <a:solidFill>
                  <a:prstClr val="black"/>
                </a:solidFill>
                <a:latin typeface="Calibri"/>
              </a:rPr>
              <a:pPr/>
              <a:t>24.04.16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B366-F0E2-9741-A355-0ED720D7B9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523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1A83CA-1D1F-F946-9631-B0947C0203F6}" type="datetimeFigureOut">
              <a:rPr lang="en-US">
                <a:solidFill>
                  <a:prstClr val="black"/>
                </a:solidFill>
                <a:latin typeface="Calibri"/>
              </a:rPr>
              <a:pPr/>
              <a:t>24.04.16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B366-F0E2-9741-A355-0ED720D7B9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120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1A83CA-1D1F-F946-9631-B0947C0203F6}" type="datetimeFigureOut">
              <a:rPr lang="en-US">
                <a:solidFill>
                  <a:prstClr val="black"/>
                </a:solidFill>
                <a:latin typeface="Calibri"/>
              </a:rPr>
              <a:pPr/>
              <a:t>24.04.16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B366-F0E2-9741-A355-0ED720D7B9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4423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1A83CA-1D1F-F946-9631-B0947C0203F6}" type="datetimeFigureOut">
              <a:rPr lang="en-US">
                <a:solidFill>
                  <a:prstClr val="black"/>
                </a:solidFill>
                <a:latin typeface="Calibri"/>
              </a:rPr>
              <a:pPr/>
              <a:t>24.04.16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B366-F0E2-9741-A355-0ED720D7B9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54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1A83CA-1D1F-F946-9631-B0947C0203F6}" type="datetimeFigureOut">
              <a:rPr lang="en-US">
                <a:solidFill>
                  <a:prstClr val="black"/>
                </a:solidFill>
                <a:latin typeface="Calibri"/>
              </a:rPr>
              <a:pPr/>
              <a:t>24.04.16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B366-F0E2-9741-A355-0ED720D7B9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12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CBCD-1902-5046-962F-143B0A66AFCA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73F7-B928-D041-9C92-7F55D101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9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CBCD-1902-5046-962F-143B0A66AFCA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73F7-B928-D041-9C92-7F55D101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CBCD-1902-5046-962F-143B0A66AFCA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73F7-B928-D041-9C92-7F55D101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1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CBCD-1902-5046-962F-143B0A66AFCA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73F7-B928-D041-9C92-7F55D101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CBCD-1902-5046-962F-143B0A66AFCA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73F7-B928-D041-9C92-7F55D101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CBCD-1902-5046-962F-143B0A66AFCA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73F7-B928-D041-9C92-7F55D101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2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BCBCD-1902-5046-962F-143B0A66AFCA}" type="datetimeFigureOut">
              <a:rPr lang="en-US" smtClean="0"/>
              <a:t>24.04.16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73F7-B928-D041-9C92-7F55D1019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352EF44-4920-D547-9B74-1E713BD13E9B}" type="slidenum">
              <a:rPr lang="de-DE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5992813" y="6599238"/>
            <a:ext cx="3151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charset="0"/>
                <a:ea typeface="ＭＳ Ｐゴシック" charset="0"/>
              </a:rPr>
              <a:t>Stefan Sch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ö</a:t>
            </a:r>
            <a:r>
              <a:rPr lang="en-US" sz="1000">
                <a:solidFill>
                  <a:srgbClr val="000000"/>
                </a:solidFill>
                <a:latin typeface="Arial" charset="0"/>
                <a:ea typeface="ＭＳ Ｐゴシック" charset="0"/>
              </a:rPr>
              <a:t>nert, MPIK Heidelberg / Neutrino 2006</a:t>
            </a:r>
          </a:p>
        </p:txBody>
      </p:sp>
    </p:spTree>
    <p:extLst>
      <p:ext uri="{BB962C8B-B14F-4D97-AF65-F5344CB8AC3E}">
        <p14:creationId xmlns:p14="http://schemas.microsoft.com/office/powerpoint/2010/main" val="99250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843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7B366-F0E2-9741-A355-0ED720D7B9D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527998"/>
            <a:ext cx="511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S. Schönert (TUM)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: Towards a large-scale </a:t>
            </a:r>
            <a:r>
              <a:rPr lang="en-US" sz="1200" baseline="300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76</a:t>
            </a:r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Ge experiment </a:t>
            </a:r>
            <a:r>
              <a:rPr lang="en-US" sz="1200" dirty="0">
                <a:solidFill>
                  <a:srgbClr val="7F7F7F"/>
                </a:solidFill>
                <a:latin typeface="Calibri"/>
              </a:rPr>
              <a:t>– NDM, June 4, 2015</a:t>
            </a:r>
            <a:endParaRPr lang="en-US" sz="1200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0" y="-6090"/>
            <a:ext cx="9144000" cy="8215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56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w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530087" y="0"/>
            <a:ext cx="122041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3213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Welcome to the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/>
              <a:t>Meeting on the Next Generation </a:t>
            </a:r>
            <a:r>
              <a:rPr lang="en-US" baseline="30000" dirty="0" smtClean="0"/>
              <a:t>76</a:t>
            </a:r>
            <a:r>
              <a:rPr lang="en-US" dirty="0" smtClean="0"/>
              <a:t>Ge </a:t>
            </a:r>
            <a:r>
              <a:rPr lang="en-US" dirty="0" err="1" smtClean="0"/>
              <a:t>neutrinoless</a:t>
            </a:r>
            <a:r>
              <a:rPr lang="en-US" dirty="0" smtClean="0"/>
              <a:t> double beta Experiment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GERDA</a:t>
            </a:r>
            <a:r>
              <a:rPr lang="en-US" dirty="0"/>
              <a:t>-MJD history and this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Stefan Schönert</a:t>
            </a:r>
          </a:p>
          <a:p>
            <a:r>
              <a:rPr lang="en-US" dirty="0" smtClean="0"/>
              <a:t>Chair for experimental physics and </a:t>
            </a:r>
            <a:r>
              <a:rPr lang="en-US" dirty="0" err="1" smtClean="0"/>
              <a:t>astroparticle</a:t>
            </a:r>
            <a:r>
              <a:rPr lang="en-US" dirty="0" smtClean="0"/>
              <a:t> physics</a:t>
            </a:r>
          </a:p>
          <a:p>
            <a:r>
              <a:rPr lang="en-US" dirty="0" smtClean="0"/>
              <a:t>TU </a:t>
            </a:r>
            <a:r>
              <a:rPr lang="en-US" dirty="0" err="1" smtClean="0"/>
              <a:t>München</a:t>
            </a:r>
            <a:endParaRPr lang="en-US" dirty="0" smtClean="0"/>
          </a:p>
          <a:p>
            <a:r>
              <a:rPr lang="en-US" dirty="0" err="1" smtClean="0"/>
              <a:t>München</a:t>
            </a:r>
            <a:r>
              <a:rPr lang="en-US" dirty="0" smtClean="0"/>
              <a:t>, 25—27.4.2016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8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04" y="165298"/>
            <a:ext cx="3345205" cy="432975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6351" y="433267"/>
            <a:ext cx="3634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Letter of Intent (March, 2004) </a:t>
            </a:r>
            <a:r>
              <a:rPr lang="en-US" sz="1400" dirty="0" err="1" smtClean="0"/>
              <a:t>hep</a:t>
            </a:r>
            <a:r>
              <a:rPr lang="en-US" sz="1400" dirty="0"/>
              <a:t>-ex/</a:t>
            </a:r>
            <a:r>
              <a:rPr lang="en-US" sz="1400" dirty="0" smtClean="0"/>
              <a:t>0404039</a:t>
            </a:r>
          </a:p>
          <a:p>
            <a:r>
              <a:rPr lang="en-US" sz="1400" dirty="0" smtClean="0"/>
              <a:t>Proposal to LNGS (Sep 21, 2004)</a:t>
            </a:r>
          </a:p>
          <a:p>
            <a:r>
              <a:rPr lang="en-US" sz="1400" dirty="0" smtClean="0"/>
              <a:t>Technical proposal (March 2005)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85602" y="2749759"/>
            <a:ext cx="473726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GERDA LOI:</a:t>
            </a:r>
          </a:p>
          <a:p>
            <a:r>
              <a:rPr lang="en-US" sz="1600" dirty="0" smtClean="0"/>
              <a:t>“The experiment would proceed in several phases”</a:t>
            </a:r>
          </a:p>
          <a:p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Phase I: 20 kg </a:t>
            </a:r>
            <a:r>
              <a:rPr lang="en-US" sz="1600" dirty="0" err="1" smtClean="0"/>
              <a:t>yr</a:t>
            </a:r>
            <a:r>
              <a:rPr lang="en-US" sz="1600" dirty="0"/>
              <a:t> </a:t>
            </a:r>
            <a:r>
              <a:rPr lang="en-US" sz="1600" dirty="0" smtClean="0"/>
              <a:t> BI 10</a:t>
            </a:r>
            <a:r>
              <a:rPr lang="en-US" sz="1600" baseline="30000" dirty="0" smtClean="0"/>
              <a:t>-2 </a:t>
            </a:r>
            <a:r>
              <a:rPr lang="en-US" sz="1600" dirty="0" err="1" smtClean="0"/>
              <a:t>cts</a:t>
            </a:r>
            <a:r>
              <a:rPr lang="en-US" sz="1600" dirty="0" smtClean="0"/>
              <a:t>/(</a:t>
            </a:r>
            <a:r>
              <a:rPr lang="en-US" sz="1600" dirty="0" err="1" smtClean="0"/>
              <a:t>keV</a:t>
            </a:r>
            <a:r>
              <a:rPr lang="en-US" sz="1600" dirty="0" smtClean="0"/>
              <a:t> kg </a:t>
            </a:r>
            <a:r>
              <a:rPr lang="en-US" sz="1600" dirty="0" err="1" smtClean="0"/>
              <a:t>yr</a:t>
            </a:r>
            <a:r>
              <a:rPr lang="en-US" sz="1600" dirty="0" smtClean="0"/>
              <a:t>) =&gt; &gt;10</a:t>
            </a:r>
            <a:r>
              <a:rPr lang="en-US" sz="1600" baseline="30000" dirty="0" smtClean="0"/>
              <a:t>25</a:t>
            </a:r>
            <a:r>
              <a:rPr lang="en-US" sz="1600" dirty="0" smtClean="0"/>
              <a:t> </a:t>
            </a:r>
            <a:r>
              <a:rPr lang="en-US" sz="1600" dirty="0" err="1" smtClean="0"/>
              <a:t>yr</a:t>
            </a:r>
            <a:r>
              <a:rPr lang="en-US" sz="1600" dirty="0" smtClean="0"/>
              <a:t>  </a:t>
            </a:r>
          </a:p>
          <a:p>
            <a:endParaRPr lang="en-US" sz="1600" dirty="0" smtClean="0"/>
          </a:p>
          <a:p>
            <a:r>
              <a:rPr lang="en-US" sz="1600" dirty="0" smtClean="0"/>
              <a:t>   Phase II: </a:t>
            </a:r>
            <a:r>
              <a:rPr lang="en-US" sz="1600" dirty="0" smtClean="0"/>
              <a:t>: 100 kg </a:t>
            </a:r>
            <a:r>
              <a:rPr lang="en-US" sz="1600" dirty="0" err="1" smtClean="0"/>
              <a:t>yr</a:t>
            </a:r>
            <a:r>
              <a:rPr lang="en-US" sz="1600" dirty="0" smtClean="0"/>
              <a:t>  BI 10</a:t>
            </a:r>
            <a:r>
              <a:rPr lang="en-US" sz="1600" baseline="30000" dirty="0" smtClean="0"/>
              <a:t>-3 </a:t>
            </a:r>
            <a:r>
              <a:rPr lang="en-US" sz="1600" dirty="0" err="1" smtClean="0"/>
              <a:t>cts</a:t>
            </a:r>
            <a:r>
              <a:rPr lang="en-US" sz="1600" dirty="0" smtClean="0"/>
              <a:t>/(</a:t>
            </a:r>
            <a:r>
              <a:rPr lang="en-US" sz="1600" dirty="0" err="1" smtClean="0"/>
              <a:t>keV</a:t>
            </a:r>
            <a:r>
              <a:rPr lang="en-US" sz="1600" dirty="0" smtClean="0"/>
              <a:t> kg </a:t>
            </a:r>
            <a:r>
              <a:rPr lang="en-US" sz="1600" dirty="0" err="1" smtClean="0"/>
              <a:t>yr</a:t>
            </a:r>
            <a:r>
              <a:rPr lang="en-US" sz="1600" dirty="0" smtClean="0"/>
              <a:t>) =&gt; &gt;10</a:t>
            </a:r>
            <a:r>
              <a:rPr lang="en-US" sz="1600" baseline="30000" dirty="0" smtClean="0"/>
              <a:t>26</a:t>
            </a:r>
            <a:r>
              <a:rPr lang="en-US" sz="1600" dirty="0" smtClean="0"/>
              <a:t> </a:t>
            </a:r>
            <a:r>
              <a:rPr lang="en-US" sz="1600" dirty="0" err="1" smtClean="0"/>
              <a:t>yr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55" y="4670124"/>
            <a:ext cx="8547100" cy="20955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5997" y="4900895"/>
            <a:ext cx="9787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16321" y="4900895"/>
            <a:ext cx="29418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137" y="5449425"/>
            <a:ext cx="36345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6190" y="6230973"/>
            <a:ext cx="33392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8109" y="5718335"/>
            <a:ext cx="8230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0685" y="5987245"/>
            <a:ext cx="8230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90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GERDA-MAJORANA relation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71" y="1939934"/>
            <a:ext cx="8343900" cy="520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541" y="1870028"/>
            <a:ext cx="29317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NuSAG</a:t>
            </a:r>
            <a:r>
              <a:rPr lang="en-US" dirty="0" smtClean="0"/>
              <a:t> report 2005: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2164" y="1294682"/>
            <a:ext cx="8024636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GERDA and MAJORANA Letter </a:t>
            </a:r>
            <a:r>
              <a:rPr lang="en-US" u="sng" dirty="0"/>
              <a:t>of </a:t>
            </a:r>
            <a:r>
              <a:rPr lang="en-US" u="sng" dirty="0" smtClean="0"/>
              <a:t>Intent (February 2005)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r>
              <a:rPr lang="de-DE" u="sng" dirty="0" smtClean="0">
                <a:effectLst/>
              </a:rPr>
              <a:t>Addendum </a:t>
            </a:r>
            <a:r>
              <a:rPr lang="de-DE" u="sng" dirty="0" err="1" smtClean="0">
                <a:effectLst/>
              </a:rPr>
              <a:t>to</a:t>
            </a:r>
            <a:r>
              <a:rPr lang="de-DE" u="sng" dirty="0" smtClean="0">
                <a:effectLst/>
              </a:rPr>
              <a:t> LOI in 2008 (in </a:t>
            </a:r>
            <a:r>
              <a:rPr lang="de-DE" u="sng" dirty="0" err="1" smtClean="0">
                <a:effectLst/>
              </a:rPr>
              <a:t>context</a:t>
            </a:r>
            <a:r>
              <a:rPr lang="de-DE" u="sng" dirty="0" smtClean="0">
                <a:effectLst/>
              </a:rPr>
              <a:t> </a:t>
            </a:r>
            <a:r>
              <a:rPr lang="de-DE" u="sng" dirty="0" err="1" smtClean="0">
                <a:effectLst/>
              </a:rPr>
              <a:t>of</a:t>
            </a:r>
            <a:r>
              <a:rPr lang="de-DE" u="sng" dirty="0" smtClean="0">
                <a:effectLst/>
              </a:rPr>
              <a:t> S4)</a:t>
            </a:r>
            <a:endParaRPr lang="en-US" u="sng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MaGe</a:t>
            </a:r>
            <a:r>
              <a:rPr lang="en-US" dirty="0" smtClean="0"/>
              <a:t> </a:t>
            </a:r>
            <a:r>
              <a:rPr lang="en-US" dirty="0"/>
              <a:t>simulation </a:t>
            </a:r>
            <a:r>
              <a:rPr lang="en-US" dirty="0" smtClean="0"/>
              <a:t>package; MGDO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sharing </a:t>
            </a:r>
            <a:r>
              <a:rPr lang="en-US" dirty="0"/>
              <a:t>of </a:t>
            </a:r>
            <a:r>
              <a:rPr lang="en-US" dirty="0" smtClean="0"/>
              <a:t>information </a:t>
            </a:r>
            <a:r>
              <a:rPr lang="en-US" dirty="0"/>
              <a:t>on the procurement of enriched Germanium and </a:t>
            </a:r>
            <a:r>
              <a:rPr lang="en-US" dirty="0" smtClean="0"/>
              <a:t>purification (respecting non-disclosure agreements)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crystal growth &amp; underground storage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detector procurement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readout schemes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material </a:t>
            </a:r>
            <a:r>
              <a:rPr lang="en-US" dirty="0"/>
              <a:t>screening </a:t>
            </a:r>
            <a:r>
              <a:rPr lang="en-US" dirty="0" smtClean="0"/>
              <a:t>results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…..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Members </a:t>
            </a:r>
            <a:r>
              <a:rPr lang="en-US" dirty="0"/>
              <a:t>of the </a:t>
            </a:r>
            <a:r>
              <a:rPr lang="en-US" cap="small" dirty="0" err="1"/>
              <a:t>Majorana</a:t>
            </a:r>
            <a:r>
              <a:rPr lang="en-US" dirty="0"/>
              <a:t> and GERDA collaborations routinely attend each other’s meetings to report on progress and to exchange </a:t>
            </a:r>
            <a:r>
              <a:rPr lang="en-US" dirty="0" smtClean="0"/>
              <a:t>information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Joint meetings once per year</a:t>
            </a:r>
            <a:r>
              <a:rPr lang="de-DE" dirty="0" smtClean="0">
                <a:effectLst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91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3BE4-57BE-6D49-AA5B-99572B571E4A}" type="slidenum">
              <a:rPr lang="de-DE">
                <a:solidFill>
                  <a:srgbClr val="000000"/>
                </a:solidFill>
              </a:rPr>
              <a:pPr/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9477" name="Rectangle 2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Two new </a:t>
            </a:r>
            <a:r>
              <a:rPr lang="en-US" baseline="30000"/>
              <a:t>76</a:t>
            </a:r>
            <a:r>
              <a:rPr lang="en-US"/>
              <a:t>Ge Projects:</a:t>
            </a:r>
          </a:p>
        </p:txBody>
      </p:sp>
      <p:pic>
        <p:nvPicPr>
          <p:cNvPr id="19465" name="Picture 9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7625" y="1833563"/>
            <a:ext cx="1582738" cy="1738312"/>
          </a:xfrm>
          <a:noFill/>
          <a:ln/>
        </p:spPr>
      </p:pic>
      <p:pic>
        <p:nvPicPr>
          <p:cNvPr id="19474" name="Picture 18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275" y="2016125"/>
            <a:ext cx="1911350" cy="1598613"/>
          </a:xfrm>
          <a:noFill/>
          <a:ln/>
        </p:spPr>
      </p:pic>
      <p:pic>
        <p:nvPicPr>
          <p:cNvPr id="19470" name="Picture 14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40088" y="1589088"/>
            <a:ext cx="530225" cy="1581150"/>
          </a:xfrm>
          <a:noFill/>
          <a:ln/>
        </p:spPr>
      </p:pic>
      <p:pic>
        <p:nvPicPr>
          <p:cNvPr id="19476" name="Picture 2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325" y="1773238"/>
            <a:ext cx="1217613" cy="819150"/>
          </a:xfrm>
          <a:noFill/>
          <a:ln/>
        </p:spPr>
      </p:pic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1704975" y="1311275"/>
            <a:ext cx="137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GERDA</a:t>
            </a: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5786438" y="1323975"/>
            <a:ext cx="1522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Majorana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54050" y="3600450"/>
            <a:ext cx="43211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‘Bare’ </a:t>
            </a:r>
            <a:r>
              <a:rPr lang="en-US" sz="1600" baseline="30000">
                <a:solidFill>
                  <a:srgbClr val="000000"/>
                </a:solidFill>
                <a:latin typeface="Arial" charset="0"/>
                <a:ea typeface="ＭＳ Ｐゴシック" charset="0"/>
              </a:rPr>
              <a:t>enr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Ge array in liquid argon (nitrogen)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Shield: high-purity liquid Argon (N) / H</a:t>
            </a:r>
            <a:r>
              <a:rPr lang="en-US" sz="1600" baseline="-2500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Phase I: ~18 kg (HdM/IGEX diodes)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Phase II: add ~20 kg new enr. Detectors;          total ~40 kg</a:t>
            </a: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H="1">
            <a:off x="6688138" y="2535238"/>
            <a:ext cx="307975" cy="387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H="1">
            <a:off x="2165350" y="2386013"/>
            <a:ext cx="1052513" cy="515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5264150" y="3600450"/>
            <a:ext cx="3757613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Array(s) of </a:t>
            </a:r>
            <a:r>
              <a:rPr lang="en-US" sz="1600" baseline="30000">
                <a:solidFill>
                  <a:srgbClr val="000000"/>
                </a:solidFill>
                <a:latin typeface="Arial" charset="0"/>
                <a:ea typeface="ＭＳ Ｐゴシック" charset="0"/>
              </a:rPr>
              <a:t>enr</a:t>
            </a: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Ge housed in high-purity electroformed copper cryostat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Shield: electroformed copper / lead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>
                <a:solidFill>
                  <a:srgbClr val="000000"/>
                </a:solidFill>
                <a:latin typeface="Arial" charset="0"/>
                <a:ea typeface="ＭＳ Ｐゴシック" charset="0"/>
              </a:rPr>
              <a:t>Staged approach based on 60 kg arrays (60/120/180 kg)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1773238" y="5784850"/>
            <a:ext cx="7227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open exchange of knowledge &amp; technologies (e.g. MaGe MC)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consider to merge for O(1 ton) exp. ( inv. Hierarchy) 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2032000" y="4949825"/>
            <a:ext cx="5146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Physics goals: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degenerate mass range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Technology: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study of bgds. and exp. techniques</a:t>
            </a:r>
          </a:p>
        </p:txBody>
      </p:sp>
      <p:grpSp>
        <p:nvGrpSpPr>
          <p:cNvPr id="19489" name="Group 33"/>
          <p:cNvGrpSpPr>
            <a:grpSpLocks/>
          </p:cNvGrpSpPr>
          <p:nvPr/>
        </p:nvGrpSpPr>
        <p:grpSpPr bwMode="auto">
          <a:xfrm>
            <a:off x="1458913" y="4978400"/>
            <a:ext cx="446087" cy="268288"/>
            <a:chOff x="733" y="3136"/>
            <a:chExt cx="281" cy="169"/>
          </a:xfrm>
        </p:grpSpPr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>
              <a:off x="733" y="3287"/>
              <a:ext cx="28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>
              <a:off x="733" y="3136"/>
              <a:ext cx="0" cy="1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493" name="Group 37"/>
          <p:cNvGrpSpPr>
            <a:grpSpLocks/>
          </p:cNvGrpSpPr>
          <p:nvPr/>
        </p:nvGrpSpPr>
        <p:grpSpPr bwMode="auto">
          <a:xfrm>
            <a:off x="7369175" y="4978400"/>
            <a:ext cx="446088" cy="268288"/>
            <a:chOff x="4444" y="3178"/>
            <a:chExt cx="281" cy="169"/>
          </a:xfrm>
        </p:grpSpPr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>
              <a:off x="4444" y="3329"/>
              <a:ext cx="28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>
              <a:off x="4708" y="3178"/>
              <a:ext cx="0" cy="1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499" name="Group 43"/>
          <p:cNvGrpSpPr>
            <a:grpSpLocks/>
          </p:cNvGrpSpPr>
          <p:nvPr/>
        </p:nvGrpSpPr>
        <p:grpSpPr bwMode="auto">
          <a:xfrm>
            <a:off x="787400" y="4978400"/>
            <a:ext cx="328613" cy="1131888"/>
            <a:chOff x="526" y="3137"/>
            <a:chExt cx="207" cy="713"/>
          </a:xfrm>
        </p:grpSpPr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>
              <a:off x="538" y="3137"/>
              <a:ext cx="0" cy="7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>
              <a:off x="526" y="3838"/>
              <a:ext cx="20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498" name="Group 42"/>
          <p:cNvGrpSpPr>
            <a:grpSpLocks/>
          </p:cNvGrpSpPr>
          <p:nvPr/>
        </p:nvGrpSpPr>
        <p:grpSpPr bwMode="auto">
          <a:xfrm>
            <a:off x="8334375" y="4978400"/>
            <a:ext cx="328613" cy="1131888"/>
            <a:chOff x="169" y="3142"/>
            <a:chExt cx="207" cy="713"/>
          </a:xfrm>
        </p:grpSpPr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>
              <a:off x="373" y="3142"/>
              <a:ext cx="0" cy="7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>
              <a:off x="169" y="3837"/>
              <a:ext cx="20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1196975" y="5840413"/>
            <a:ext cx="717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LoI</a:t>
            </a: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1204913" y="5834063"/>
            <a:ext cx="7037387" cy="59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9517" name="Group 61"/>
          <p:cNvGrpSpPr>
            <a:grpSpLocks/>
          </p:cNvGrpSpPr>
          <p:nvPr/>
        </p:nvGrpSpPr>
        <p:grpSpPr bwMode="auto">
          <a:xfrm>
            <a:off x="8467725" y="1898650"/>
            <a:ext cx="515938" cy="1433513"/>
            <a:chOff x="5372" y="688"/>
            <a:chExt cx="394" cy="978"/>
          </a:xfrm>
        </p:grpSpPr>
        <p:pic>
          <p:nvPicPr>
            <p:cNvPr id="19503" name="Picture 4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9" y="1185"/>
              <a:ext cx="382" cy="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04" name="Picture 4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" y="1451"/>
              <a:ext cx="383" cy="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05" name="Picture 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" y="688"/>
              <a:ext cx="386" cy="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06" name="Picture 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" y="893"/>
              <a:ext cx="394" cy="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507" name="Picture 51" descr="Majorana bust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208088"/>
            <a:ext cx="534987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08" name="Picture 5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212850"/>
            <a:ext cx="534987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9516" name="Group 60"/>
          <p:cNvGrpSpPr>
            <a:grpSpLocks/>
          </p:cNvGrpSpPr>
          <p:nvPr/>
        </p:nvGrpSpPr>
        <p:grpSpPr bwMode="auto">
          <a:xfrm>
            <a:off x="128588" y="1898650"/>
            <a:ext cx="531812" cy="1647825"/>
            <a:chOff x="-6" y="580"/>
            <a:chExt cx="335" cy="1038"/>
          </a:xfrm>
        </p:grpSpPr>
        <p:pic>
          <p:nvPicPr>
            <p:cNvPr id="19510" name="Picture 5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" y="973"/>
              <a:ext cx="329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512" name="Picture 5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7"/>
              <a:ext cx="326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513" name="Picture 5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84"/>
              <a:ext cx="329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14" name="Picture 5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86"/>
              <a:ext cx="328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515" name="Picture 59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0"/>
              <a:ext cx="326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896569" y="89972"/>
            <a:ext cx="2224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(Neutrino 2006 </a:t>
            </a:r>
            <a:r>
              <a:rPr lang="en-US" dirty="0" err="1" smtClean="0">
                <a:solidFill>
                  <a:srgbClr val="FF0000"/>
                </a:solidFill>
              </a:rPr>
              <a:t>StS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3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81523" y="940602"/>
            <a:ext cx="1481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GERDA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402765" y="1205882"/>
            <a:ext cx="27678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prstClr val="black"/>
                </a:solidFill>
                <a:latin typeface="Calibri"/>
              </a:rPr>
              <a:t>Majorana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-Demonstrator (MJD)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60425" y="3141061"/>
            <a:ext cx="4321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 dirty="0" smtClean="0">
                <a:solidFill>
                  <a:srgbClr val="993300"/>
                </a:solidFill>
                <a:latin typeface="Calibri"/>
                <a:cs typeface="Arial"/>
              </a:rPr>
              <a:t>Bare </a:t>
            </a:r>
            <a:r>
              <a:rPr lang="en-US" sz="1600" baseline="30000" dirty="0" err="1">
                <a:solidFill>
                  <a:srgbClr val="993300"/>
                </a:solidFill>
                <a:latin typeface="Calibri"/>
                <a:cs typeface="Arial"/>
              </a:rPr>
              <a:t>enr</a:t>
            </a:r>
            <a:r>
              <a:rPr lang="en-US" sz="1600" dirty="0" err="1">
                <a:solidFill>
                  <a:srgbClr val="993300"/>
                </a:solidFill>
                <a:latin typeface="Calibri"/>
                <a:cs typeface="Arial"/>
              </a:rPr>
              <a:t>Ge</a:t>
            </a:r>
            <a:r>
              <a:rPr lang="en-US" sz="1600" dirty="0">
                <a:solidFill>
                  <a:srgbClr val="993300"/>
                </a:solidFill>
                <a:latin typeface="Calibri"/>
                <a:cs typeface="Arial"/>
              </a:rPr>
              <a:t> array in liquid argon  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srgbClr val="993300"/>
                </a:solidFill>
                <a:latin typeface="Calibri"/>
                <a:cs typeface="Arial"/>
              </a:rPr>
              <a:t>Shield: high-purity liquid Argon / H</a:t>
            </a:r>
            <a:r>
              <a:rPr lang="en-US" sz="1600" baseline="-25000" dirty="0">
                <a:solidFill>
                  <a:srgbClr val="993300"/>
                </a:solidFill>
                <a:latin typeface="Calibri"/>
                <a:cs typeface="Arial"/>
              </a:rPr>
              <a:t>2</a:t>
            </a:r>
            <a:r>
              <a:rPr lang="en-US" sz="1600" dirty="0">
                <a:solidFill>
                  <a:srgbClr val="993300"/>
                </a:solidFill>
                <a:latin typeface="Calibri"/>
                <a:cs typeface="Arial"/>
              </a:rPr>
              <a:t>O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  <a:cs typeface="Arial"/>
              </a:rPr>
              <a:t>Phase I: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Arial"/>
              </a:rPr>
              <a:t>17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/>
              </a:rPr>
              <a:t>kg (</a:t>
            </a:r>
            <a:r>
              <a:rPr lang="en-US" sz="1600" dirty="0" err="1">
                <a:solidFill>
                  <a:prstClr val="black"/>
                </a:solidFill>
                <a:latin typeface="Calibri"/>
                <a:cs typeface="Arial"/>
              </a:rPr>
              <a:t>HdM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/>
              </a:rPr>
              <a:t>/IGEX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Arial"/>
              </a:rPr>
              <a:t>) - completed </a:t>
            </a:r>
            <a:endParaRPr lang="en-US" sz="1600" dirty="0">
              <a:solidFill>
                <a:prstClr val="black"/>
              </a:solidFill>
              <a:latin typeface="Calibri"/>
              <a:cs typeface="Arial"/>
            </a:endParaRPr>
          </a:p>
          <a:p>
            <a:pPr eaLnBrk="1" hangingPunct="1">
              <a:buFontTx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  <a:cs typeface="Arial"/>
              </a:rPr>
              <a:t>Phase II: 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Arial"/>
              </a:rPr>
              <a:t>38 kg 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/>
              </a:rPr>
              <a:t>enriched in </a:t>
            </a:r>
            <a:r>
              <a:rPr lang="en-US" sz="1600" baseline="30000" dirty="0" smtClean="0">
                <a:solidFill>
                  <a:prstClr val="black"/>
                </a:solidFill>
                <a:latin typeface="Calibri"/>
                <a:cs typeface="Arial"/>
              </a:rPr>
              <a:t>76</a:t>
            </a:r>
            <a:r>
              <a:rPr lang="en-US" sz="1600" dirty="0" smtClean="0">
                <a:solidFill>
                  <a:prstClr val="black"/>
                </a:solidFill>
                <a:latin typeface="Calibri"/>
                <a:cs typeface="Arial"/>
              </a:rPr>
              <a:t>Ge</a:t>
            </a:r>
            <a:endParaRPr lang="en-US" sz="1600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81588" y="3141061"/>
            <a:ext cx="37576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600" dirty="0">
                <a:solidFill>
                  <a:srgbClr val="993300"/>
                </a:solidFill>
                <a:latin typeface="Calibri"/>
              </a:rPr>
              <a:t>Array(s) of </a:t>
            </a:r>
            <a:r>
              <a:rPr lang="en-US" sz="1600" baseline="30000" dirty="0" err="1">
                <a:solidFill>
                  <a:srgbClr val="993300"/>
                </a:solidFill>
                <a:latin typeface="Calibri"/>
              </a:rPr>
              <a:t>enr</a:t>
            </a:r>
            <a:r>
              <a:rPr lang="en-US" sz="1600" dirty="0" err="1">
                <a:solidFill>
                  <a:srgbClr val="993300"/>
                </a:solidFill>
                <a:latin typeface="Calibri"/>
              </a:rPr>
              <a:t>Ge</a:t>
            </a:r>
            <a:r>
              <a:rPr lang="en-US" sz="1600" dirty="0">
                <a:solidFill>
                  <a:srgbClr val="993300"/>
                </a:solidFill>
                <a:latin typeface="Calibri"/>
              </a:rPr>
              <a:t> housed in high-purity electroformed copper cryostat </a:t>
            </a:r>
          </a:p>
          <a:p>
            <a:pPr>
              <a:buFontTx/>
              <a:buChar char="•"/>
              <a:defRPr/>
            </a:pPr>
            <a:r>
              <a:rPr lang="en-US" sz="1600" dirty="0">
                <a:solidFill>
                  <a:srgbClr val="993300"/>
                </a:solidFill>
                <a:latin typeface="Calibri"/>
              </a:rPr>
              <a:t>Shield: electroformed copper / lead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30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kg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enriched in </a:t>
            </a:r>
            <a:r>
              <a:rPr lang="en-US" sz="1600" baseline="30000" dirty="0">
                <a:solidFill>
                  <a:prstClr val="black"/>
                </a:solidFill>
                <a:latin typeface="Calibri"/>
              </a:rPr>
              <a:t>76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Ge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73238" y="5255611"/>
            <a:ext cx="66087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open exchange of knowledge &amp; technologies (e.g.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MaGe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MC)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 intention to merge for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future large scale </a:t>
            </a:r>
            <a:r>
              <a:rPr lang="en-US" baseline="30000" dirty="0">
                <a:solidFill>
                  <a:prstClr val="black"/>
                </a:solidFill>
                <a:latin typeface="Calibri"/>
              </a:rPr>
              <a:t>76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Ge experiment selecting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the best technologies tested in GERDA and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Majorana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339753" y="4490436"/>
            <a:ext cx="4752528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Physics goals: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degenerate mass range</a:t>
            </a:r>
          </a:p>
          <a:p>
            <a:pPr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</a:rPr>
              <a:t>Technology: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study of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bgds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. and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exp. techniques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741488" y="4519011"/>
            <a:ext cx="446087" cy="268288"/>
            <a:chOff x="733" y="3136"/>
            <a:chExt cx="281" cy="169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733" y="3287"/>
              <a:ext cx="28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733" y="3136"/>
              <a:ext cx="0" cy="1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7186613" y="4519011"/>
            <a:ext cx="446087" cy="268288"/>
            <a:chOff x="4444" y="3178"/>
            <a:chExt cx="281" cy="169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4444" y="3329"/>
              <a:ext cx="28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4708" y="3178"/>
              <a:ext cx="0" cy="16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762000" y="4519011"/>
            <a:ext cx="328613" cy="1131888"/>
            <a:chOff x="526" y="3137"/>
            <a:chExt cx="207" cy="713"/>
          </a:xfrm>
        </p:grpSpPr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538" y="3137"/>
              <a:ext cx="0" cy="7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526" y="3838"/>
              <a:ext cx="20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8358188" y="4519011"/>
            <a:ext cx="328612" cy="1131888"/>
            <a:chOff x="169" y="3142"/>
            <a:chExt cx="207" cy="713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73" y="3142"/>
              <a:ext cx="0" cy="71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169" y="3837"/>
              <a:ext cx="20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1143000" y="5423886"/>
            <a:ext cx="625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LoI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143000" y="5261961"/>
            <a:ext cx="7162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2" name="Picture 33" descr="Majorana bu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1" y="936024"/>
            <a:ext cx="5349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6024"/>
            <a:ext cx="53498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56908" y="205494"/>
            <a:ext cx="846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76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Ge-experiments: GERDA &amp;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Majorana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-Demonstrator</a:t>
            </a:r>
            <a:endParaRPr lang="en-US" sz="2400" baseline="-25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31389" y="6235441"/>
            <a:ext cx="431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Also interests / discussion in China (Jin Ping)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617791"/>
            <a:ext cx="2724280" cy="15134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050" y="1364691"/>
            <a:ext cx="1570981" cy="17665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465631" y="836550"/>
            <a:ext cx="173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(NDM 2015, </a:t>
            </a:r>
            <a:r>
              <a:rPr lang="en-US" dirty="0" err="1" smtClean="0">
                <a:solidFill>
                  <a:srgbClr val="FF0000"/>
                </a:solidFill>
              </a:rPr>
              <a:t>StS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8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1683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6489" y="734005"/>
            <a:ext cx="214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(LNGS 2014, JFW)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0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now….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Since end 2015 MJD and GERDA Phase II are taking physics data</a:t>
            </a:r>
          </a:p>
          <a:p>
            <a:r>
              <a:rPr lang="en-US" dirty="0" smtClean="0"/>
              <a:t>GERDA and MJD backgrounds to be published at summer conferences</a:t>
            </a:r>
          </a:p>
          <a:p>
            <a:r>
              <a:rPr lang="en-US" dirty="0" smtClean="0"/>
              <a:t>We are optimistic that we reach our background goals</a:t>
            </a:r>
          </a:p>
          <a:p>
            <a:r>
              <a:rPr lang="en-US" dirty="0" smtClean="0"/>
              <a:t>Further background reduction needed for ton scale experiment</a:t>
            </a:r>
          </a:p>
          <a:p>
            <a:r>
              <a:rPr lang="en-US" dirty="0" smtClean="0"/>
              <a:t>Time to start process to form world-wide-collaboration for NG-Ge76 experiment</a:t>
            </a:r>
          </a:p>
          <a:p>
            <a:r>
              <a:rPr lang="en-US" dirty="0" smtClean="0"/>
              <a:t>Staging in several steps towards a ton scale experiment </a:t>
            </a:r>
          </a:p>
          <a:p>
            <a:r>
              <a:rPr lang="en-US" dirty="0" smtClean="0"/>
              <a:t>Use of existing experimental infrastructures for first intermediate step</a:t>
            </a:r>
          </a:p>
          <a:p>
            <a:r>
              <a:rPr lang="en-US" dirty="0" smtClean="0"/>
              <a:t>Experimental techniques advanced, but not yet ready…</a:t>
            </a:r>
          </a:p>
          <a:p>
            <a:r>
              <a:rPr lang="en-US" dirty="0" smtClean="0"/>
              <a:t>Targeted R&amp;D stimulated by MJD and GERDA experience</a:t>
            </a:r>
          </a:p>
          <a:p>
            <a:r>
              <a:rPr lang="en-US" dirty="0" smtClean="0"/>
              <a:t>Opportunity for new groups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776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this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Give overview about the status of MJD and GERDA Phase II</a:t>
            </a:r>
          </a:p>
          <a:p>
            <a:r>
              <a:rPr lang="en-US" dirty="0" smtClean="0"/>
              <a:t>Review physics case for a large scale Ge76 double beta decay experiment</a:t>
            </a:r>
          </a:p>
          <a:p>
            <a:r>
              <a:rPr lang="en-US" dirty="0" smtClean="0"/>
              <a:t>Understand that NG-Ge76 is neither GERDA nor MAJORANA, but a new collaborative effort </a:t>
            </a:r>
          </a:p>
          <a:p>
            <a:r>
              <a:rPr lang="en-US" dirty="0" smtClean="0"/>
              <a:t>Collaboration development and governance discussion</a:t>
            </a:r>
          </a:p>
          <a:p>
            <a:r>
              <a:rPr lang="en-US" dirty="0" smtClean="0"/>
              <a:t>Work out staging plans and converge towards the first intermediate phase</a:t>
            </a:r>
          </a:p>
          <a:p>
            <a:r>
              <a:rPr lang="en-US" dirty="0" smtClean="0"/>
              <a:t>Preparation of R&amp;D plan </a:t>
            </a:r>
          </a:p>
          <a:p>
            <a:r>
              <a:rPr lang="en-US" dirty="0" smtClean="0"/>
              <a:t>Most important: attract new groups and start joint thinking! </a:t>
            </a:r>
          </a:p>
        </p:txBody>
      </p:sp>
    </p:spTree>
    <p:extLst>
      <p:ext uri="{BB962C8B-B14F-4D97-AF65-F5344CB8AC3E}">
        <p14:creationId xmlns:p14="http://schemas.microsoft.com/office/powerpoint/2010/main" val="253287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671</Words>
  <Application>Microsoft Macintosh PowerPoint</Application>
  <PresentationFormat>On-screen Show (4:3)</PresentationFormat>
  <Paragraphs>87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Default Design</vt:lpstr>
      <vt:lpstr>1_Office Theme</vt:lpstr>
      <vt:lpstr>Welcome to the  Meeting on the Next Generation 76Ge neutrinoless double beta Experiment  GERDA-MJD history and this meeting</vt:lpstr>
      <vt:lpstr>PowerPoint Presentation</vt:lpstr>
      <vt:lpstr>The GERDA-MAJORANA relation</vt:lpstr>
      <vt:lpstr>Two new 76Ge Projects:</vt:lpstr>
      <vt:lpstr>PowerPoint Presentation</vt:lpstr>
      <vt:lpstr>PowerPoint Presentation</vt:lpstr>
      <vt:lpstr>Where we are now….</vt:lpstr>
      <vt:lpstr>Goal of this workshop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Schönert</dc:creator>
  <cp:lastModifiedBy>Stefan Schönert</cp:lastModifiedBy>
  <cp:revision>21</cp:revision>
  <dcterms:created xsi:type="dcterms:W3CDTF">2016-04-24T19:43:14Z</dcterms:created>
  <dcterms:modified xsi:type="dcterms:W3CDTF">2016-04-25T20:48:37Z</dcterms:modified>
</cp:coreProperties>
</file>