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1" r:id="rId3"/>
    <p:sldId id="295" r:id="rId4"/>
    <p:sldId id="289" r:id="rId5"/>
    <p:sldId id="294" r:id="rId6"/>
    <p:sldId id="324" r:id="rId7"/>
    <p:sldId id="325" r:id="rId8"/>
    <p:sldId id="286" r:id="rId9"/>
    <p:sldId id="296" r:id="rId10"/>
    <p:sldId id="318" r:id="rId11"/>
    <p:sldId id="298" r:id="rId12"/>
    <p:sldId id="320" r:id="rId13"/>
    <p:sldId id="300" r:id="rId14"/>
    <p:sldId id="301" r:id="rId15"/>
    <p:sldId id="302" r:id="rId16"/>
    <p:sldId id="319" r:id="rId17"/>
    <p:sldId id="322" r:id="rId18"/>
    <p:sldId id="259" r:id="rId19"/>
    <p:sldId id="305" r:id="rId20"/>
    <p:sldId id="327" r:id="rId21"/>
    <p:sldId id="316" r:id="rId22"/>
    <p:sldId id="333" r:id="rId23"/>
    <p:sldId id="315" r:id="rId24"/>
    <p:sldId id="330" r:id="rId25"/>
    <p:sldId id="306" r:id="rId26"/>
    <p:sldId id="283" r:id="rId27"/>
    <p:sldId id="284" r:id="rId28"/>
    <p:sldId id="257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272" y="-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FF192-02A5-1246-8DCC-38AF8061DE34}" type="datetimeFigureOut">
              <a:rPr lang="en-US" smtClean="0"/>
              <a:t>3/14/15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880EA-5D2E-3D47-B05C-93E4F2407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FED11-2638-AB44-9BA7-14200EB0D92B}" type="datetimeFigureOut">
              <a:rPr lang="en-US" smtClean="0"/>
              <a:t>3/14/15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4412B-ABA7-5B4F-A831-86EBC95D4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570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65092AC-EBDC-CC40-B3E5-6FEEF4130F20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003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800" dirty="0">
              <a:latin typeface="Courier" charset="0"/>
              <a:ea typeface="ＭＳ Ｐゴシック" charset="0"/>
              <a:cs typeface="Courier" charset="0"/>
              <a:sym typeface="Courier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84DBA2-1AAC-374F-B7D5-4F9A2909E810}" type="slidenum">
              <a:rPr lang="en-US"/>
              <a:pPr/>
              <a:t>9</a:t>
            </a:fld>
            <a:endParaRPr lang="en-US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could explain</a:t>
            </a:r>
            <a:r>
              <a:rPr lang="en-US" baseline="0" dirty="0" smtClean="0"/>
              <a:t> a factor of ~100 between 201Pb and 210Po. </a:t>
            </a:r>
          </a:p>
          <a:p>
            <a:r>
              <a:rPr lang="en-US" baseline="0" dirty="0" smtClean="0"/>
              <a:t>All that is needed is factor of 10 in biological background.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4412B-ABA7-5B4F-A831-86EBC95D472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39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18-20,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Techniques, Seattle WA PNNL &amp; Univ. Washington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FACB-A014-2940-828C-92502F3D8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18-20,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Techniques, Seattle WA PNNL &amp; Univ. Washington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FACB-A014-2940-828C-92502F3D8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18-20,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Techniques, Seattle WA PNNL &amp; Univ. Washington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FACB-A014-2940-828C-92502F3D8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18-20,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Techniques, Seattle WA PNNL &amp; Univ. Washington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FACB-A014-2940-828C-92502F3D8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18-20,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Techniques, Seattle WA PNNL &amp; Univ. Washington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FACB-A014-2940-828C-92502F3D8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18-20,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Techniques, Seattle WA PNNL &amp; Univ. Washington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FACB-A014-2940-828C-92502F3D8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18-20,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Techniques, Seattle WA PNNL &amp; Univ. Washington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FACB-A014-2940-828C-92502F3D8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18-20,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Techniques, Seattle WA PNNL &amp; Univ. Washington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FACB-A014-2940-828C-92502F3D8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18-20,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Techniques, Seattle WA PNNL &amp; Univ. Washington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FACB-A014-2940-828C-92502F3D8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18-20,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Techniques, Seattle WA PNNL &amp; Univ. Washington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FACB-A014-2940-828C-92502F3D8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18-20,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Techniques, Seattle WA PNNL &amp; Univ. Washington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FACB-A014-2940-828C-92502F3D8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March 18-20,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Low Radioactivity Techniques, Seattle WA PNNL &amp; Univ. Washington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5FACB-A014-2940-828C-92502F3D8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emf"/><Relationship Id="rId3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89584"/>
            <a:ext cx="8229599" cy="311086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Radon and its Progeny</a:t>
            </a:r>
            <a:br>
              <a:rPr lang="en-US" dirty="0" smtClean="0">
                <a:latin typeface="Garamond"/>
                <a:cs typeface="Garamond"/>
              </a:rPr>
            </a:br>
            <a:r>
              <a:rPr lang="en-US" sz="2800" dirty="0" smtClean="0">
                <a:latin typeface="Garamond"/>
                <a:cs typeface="Garamond"/>
              </a:rPr>
              <a:t>A Pervasive Problem for Low Background </a:t>
            </a:r>
            <a:r>
              <a:rPr lang="en-US" sz="2800" dirty="0" smtClean="0">
                <a:latin typeface="Garamond"/>
                <a:cs typeface="Garamond"/>
              </a:rPr>
              <a:t>Counting</a:t>
            </a:r>
            <a:br>
              <a:rPr lang="en-US" sz="2800" dirty="0" smtClean="0">
                <a:latin typeface="Garamond"/>
                <a:cs typeface="Garamond"/>
              </a:rPr>
            </a:br>
            <a:r>
              <a:rPr lang="en-US" sz="2800" dirty="0" smtClean="0">
                <a:latin typeface="Garamond"/>
                <a:cs typeface="Garamond"/>
              </a:rPr>
              <a:t>(with </a:t>
            </a:r>
            <a:r>
              <a:rPr lang="en-US" sz="2800" dirty="0" smtClean="0">
                <a:latin typeface="Garamond"/>
                <a:cs typeface="Garamond"/>
              </a:rPr>
              <a:t>Lessons from </a:t>
            </a:r>
            <a:r>
              <a:rPr lang="en-US" sz="2800" dirty="0" err="1" smtClean="0">
                <a:latin typeface="Garamond"/>
                <a:cs typeface="Garamond"/>
              </a:rPr>
              <a:t>Borexino</a:t>
            </a:r>
            <a:r>
              <a:rPr lang="en-US" sz="2800" dirty="0" smtClean="0">
                <a:latin typeface="Garamond"/>
                <a:cs typeface="Garamond"/>
              </a:rPr>
              <a:t> and Biology)</a:t>
            </a:r>
            <a:endParaRPr lang="en-US" sz="2800" dirty="0">
              <a:latin typeface="Garamond"/>
              <a:cs typeface="Garamon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Frank Calaprice</a:t>
            </a:r>
          </a:p>
          <a:p>
            <a:r>
              <a:rPr lang="en-US" sz="2400" dirty="0" smtClean="0">
                <a:latin typeface="Garamond"/>
                <a:cs typeface="Garamond"/>
              </a:rPr>
              <a:t>Princeton University</a:t>
            </a:r>
            <a:endParaRPr lang="en-US" sz="2400" dirty="0">
              <a:latin typeface="Garamond"/>
              <a:cs typeface="Garamond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Garamond"/>
                <a:cs typeface="Garamond"/>
              </a:rPr>
              <a:t> 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18-20,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Low Radioactivity Techniques, Seattle WA PNNL &amp; Univ. Washington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527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Garamond"/>
                <a:cs typeface="Garamond"/>
              </a:rPr>
              <a:t>Purification of PPO-PC Master Solution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7067" y="1481670"/>
            <a:ext cx="4682061" cy="3175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Water Extraction (not shown)</a:t>
            </a:r>
          </a:p>
          <a:p>
            <a:pPr lvl="1"/>
            <a:r>
              <a:rPr lang="en-US" dirty="0" smtClean="0">
                <a:latin typeface="Garamond"/>
                <a:cs typeface="Garamond"/>
              </a:rPr>
              <a:t>PPO-PC solution mixed with de-ionized water.</a:t>
            </a:r>
          </a:p>
          <a:p>
            <a:pPr lvl="1"/>
            <a:r>
              <a:rPr lang="en-US" dirty="0" smtClean="0">
                <a:latin typeface="Garamond"/>
                <a:cs typeface="Garamond"/>
              </a:rPr>
              <a:t>Scintillator and water</a:t>
            </a:r>
            <a:r>
              <a:rPr lang="en-US" dirty="0">
                <a:latin typeface="Garamond"/>
                <a:cs typeface="Garamond"/>
              </a:rPr>
              <a:t> </a:t>
            </a:r>
            <a:r>
              <a:rPr lang="en-US" dirty="0" smtClean="0">
                <a:latin typeface="Garamond"/>
                <a:cs typeface="Garamond"/>
              </a:rPr>
              <a:t>separate.</a:t>
            </a:r>
          </a:p>
          <a:p>
            <a:r>
              <a:rPr lang="en-US" dirty="0" smtClean="0">
                <a:latin typeface="Garamond"/>
                <a:cs typeface="Garamond"/>
              </a:rPr>
              <a:t>Distillation of PPO-PC.</a:t>
            </a:r>
          </a:p>
          <a:p>
            <a:pPr lvl="1"/>
            <a:r>
              <a:rPr lang="en-US" dirty="0">
                <a:latin typeface="Garamond"/>
                <a:cs typeface="Garamond"/>
              </a:rPr>
              <a:t>F</a:t>
            </a:r>
            <a:r>
              <a:rPr lang="en-US" dirty="0" smtClean="0">
                <a:latin typeface="Garamond"/>
                <a:cs typeface="Garamond"/>
              </a:rPr>
              <a:t>alling film evaporator</a:t>
            </a:r>
          </a:p>
          <a:p>
            <a:pPr lvl="1"/>
            <a:r>
              <a:rPr lang="en-US" dirty="0" smtClean="0">
                <a:latin typeface="Garamond"/>
                <a:cs typeface="Garamond"/>
              </a:rPr>
              <a:t>N</a:t>
            </a:r>
            <a:r>
              <a:rPr lang="en-US" baseline="-25000" dirty="0" smtClean="0">
                <a:latin typeface="Garamond"/>
                <a:cs typeface="Garamond"/>
              </a:rPr>
              <a:t>2</a:t>
            </a:r>
            <a:r>
              <a:rPr lang="en-US" dirty="0" smtClean="0">
                <a:latin typeface="Garamond"/>
                <a:cs typeface="Garamond"/>
              </a:rPr>
              <a:t> stripping</a:t>
            </a:r>
            <a:endParaRPr lang="en-US" dirty="0">
              <a:latin typeface="Garamond"/>
              <a:cs typeface="Garamond"/>
            </a:endParaRPr>
          </a:p>
        </p:txBody>
      </p:sp>
      <p:pic>
        <p:nvPicPr>
          <p:cNvPr id="8" name="Content Placeholder 7" descr="ppo_distillation.pdf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57"/>
          <a:stretch/>
        </p:blipFill>
        <p:spPr>
          <a:xfrm>
            <a:off x="4969927" y="1744153"/>
            <a:ext cx="4038600" cy="218440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Garamond"/>
                <a:cs typeface="Garamond"/>
              </a:rPr>
              <a:t>March 18-20, 2015</a:t>
            </a:r>
            <a:endParaRPr lang="en-US">
              <a:latin typeface="Garamond"/>
              <a:cs typeface="Garamond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Garamond"/>
                <a:cs typeface="Garamond"/>
              </a:rPr>
              <a:t>Low Radioactivity Techniques, Seattle WA PNNL &amp; Univ. Washington </a:t>
            </a:r>
            <a:endParaRPr lang="en-US">
              <a:latin typeface="Garamond"/>
              <a:cs typeface="Garamond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FACB-A014-2940-828C-92502F3D8976}" type="slidenum">
              <a:rPr lang="en-US" smtClean="0">
                <a:latin typeface="Garamond"/>
                <a:cs typeface="Garamond"/>
              </a:rPr>
              <a:t>10</a:t>
            </a:fld>
            <a:endParaRPr lang="en-US">
              <a:latin typeface="Garamond"/>
              <a:cs typeface="Garamo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63067" y="4114807"/>
            <a:ext cx="3894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Distillation and N2 stripping of PPO-PC 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2" y="4910672"/>
            <a:ext cx="8906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Water extraction was done to remove K in PPO.</a:t>
            </a:r>
          </a:p>
          <a:p>
            <a:r>
              <a:rPr lang="en-US" sz="3600" dirty="0" smtClean="0">
                <a:latin typeface="Garamond"/>
                <a:cs typeface="Garamond"/>
              </a:rPr>
              <a:t>New studies show it may have introduced </a:t>
            </a:r>
            <a:r>
              <a:rPr lang="en-US" sz="3600" baseline="30000" dirty="0" smtClean="0">
                <a:latin typeface="Garamond"/>
                <a:cs typeface="Garamond"/>
              </a:rPr>
              <a:t>210</a:t>
            </a:r>
            <a:r>
              <a:rPr lang="en-US" sz="3600" dirty="0" smtClean="0">
                <a:latin typeface="Garamond"/>
                <a:cs typeface="Garamond"/>
              </a:rPr>
              <a:t>Po.</a:t>
            </a:r>
            <a:endParaRPr lang="en-US" sz="3600" dirty="0">
              <a:latin typeface="Garamond"/>
              <a:cs typeface="Garamond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69334" y="4910672"/>
            <a:ext cx="8856125" cy="1445678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06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PC </a:t>
            </a:r>
            <a:r>
              <a:rPr lang="en-US" dirty="0" smtClean="0">
                <a:latin typeface="Garamond"/>
                <a:cs typeface="Garamond"/>
              </a:rPr>
              <a:t>Distillation and N</a:t>
            </a:r>
            <a:r>
              <a:rPr lang="en-US" baseline="-25000" dirty="0" smtClean="0">
                <a:latin typeface="Garamond"/>
                <a:cs typeface="Garamond"/>
              </a:rPr>
              <a:t>2</a:t>
            </a:r>
            <a:r>
              <a:rPr lang="en-US" dirty="0" smtClean="0">
                <a:latin typeface="Garamond"/>
                <a:cs typeface="Garamond"/>
              </a:rPr>
              <a:t> Stripping and in-line Mixing of PPO-PC</a:t>
            </a:r>
            <a:r>
              <a:rPr lang="en-US" dirty="0" smtClean="0">
                <a:latin typeface="Garamond"/>
                <a:cs typeface="Garamond"/>
              </a:rPr>
              <a:t>. (2007)</a:t>
            </a:r>
            <a:endParaRPr lang="en-US" dirty="0">
              <a:latin typeface="Garamond"/>
              <a:cs typeface="Garamond"/>
            </a:endParaRPr>
          </a:p>
        </p:txBody>
      </p:sp>
      <p:pic>
        <p:nvPicPr>
          <p:cNvPr id="7" name="Content Placeholder 6" descr="BX Purification System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9" b="1839"/>
          <a:stretch>
            <a:fillRect/>
          </a:stretch>
        </p:blipFill>
        <p:spPr>
          <a:xfrm>
            <a:off x="457200" y="1803396"/>
            <a:ext cx="8229600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18-20,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Techniques, Seattle WA PNNL &amp; Univ. Washington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5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Garamond"/>
                <a:cs typeface="Garamond"/>
              </a:rPr>
              <a:t>Initial Measurements </a:t>
            </a:r>
            <a:br>
              <a:rPr lang="en-US" sz="4000" dirty="0" smtClean="0">
                <a:latin typeface="Garamond"/>
                <a:cs typeface="Garamond"/>
              </a:rPr>
            </a:br>
            <a:r>
              <a:rPr lang="en-US" sz="3200" dirty="0" smtClean="0">
                <a:latin typeface="Garamond"/>
                <a:cs typeface="Garamond"/>
              </a:rPr>
              <a:t>(2007-2010)</a:t>
            </a:r>
            <a:endParaRPr lang="en-US" sz="3200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2510" y="1752598"/>
            <a:ext cx="6468551" cy="3581400"/>
          </a:xfrm>
        </p:spPr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Solar Neutrinos</a:t>
            </a:r>
          </a:p>
          <a:p>
            <a:pPr lvl="1"/>
            <a:r>
              <a:rPr lang="en-US" baseline="30000" dirty="0" smtClean="0">
                <a:latin typeface="Garamond"/>
                <a:cs typeface="Garamond"/>
              </a:rPr>
              <a:t>7</a:t>
            </a:r>
            <a:r>
              <a:rPr lang="en-US" dirty="0" smtClean="0">
                <a:latin typeface="Garamond"/>
                <a:cs typeface="Garamond"/>
              </a:rPr>
              <a:t>Be,  </a:t>
            </a:r>
            <a:r>
              <a:rPr lang="en-US" baseline="30000" dirty="0" smtClean="0">
                <a:latin typeface="Garamond"/>
                <a:cs typeface="Garamond"/>
              </a:rPr>
              <a:t>8</a:t>
            </a:r>
            <a:r>
              <a:rPr lang="en-US" dirty="0" smtClean="0">
                <a:latin typeface="Garamond"/>
                <a:cs typeface="Garamond"/>
              </a:rPr>
              <a:t>B,   pep</a:t>
            </a:r>
          </a:p>
          <a:p>
            <a:r>
              <a:rPr lang="en-US" dirty="0" smtClean="0">
                <a:latin typeface="Garamond"/>
                <a:cs typeface="Garamond"/>
              </a:rPr>
              <a:t>Geo-neutrinos</a:t>
            </a:r>
          </a:p>
          <a:p>
            <a:pPr lvl="1"/>
            <a:r>
              <a:rPr lang="en-US" baseline="30000" dirty="0" smtClean="0">
                <a:latin typeface="Garamond"/>
                <a:cs typeface="Garamond"/>
              </a:rPr>
              <a:t>238</a:t>
            </a:r>
            <a:r>
              <a:rPr lang="en-US" dirty="0" smtClean="0">
                <a:latin typeface="Garamond"/>
                <a:cs typeface="Garamond"/>
              </a:rPr>
              <a:t>U and </a:t>
            </a:r>
            <a:r>
              <a:rPr lang="en-US" baseline="30000" dirty="0" smtClean="0">
                <a:latin typeface="Garamond"/>
                <a:cs typeface="Garamond"/>
              </a:rPr>
              <a:t>232</a:t>
            </a:r>
            <a:r>
              <a:rPr lang="en-US" dirty="0" smtClean="0">
                <a:latin typeface="Garamond"/>
                <a:cs typeface="Garamond"/>
              </a:rPr>
              <a:t>Th anti-neutrinos</a:t>
            </a:r>
          </a:p>
          <a:p>
            <a:r>
              <a:rPr lang="en-US" dirty="0" smtClean="0">
                <a:latin typeface="Garamond"/>
                <a:cs typeface="Garamond"/>
              </a:rPr>
              <a:t>Search for Rare Processes</a:t>
            </a:r>
          </a:p>
          <a:p>
            <a:pPr lvl="1"/>
            <a:r>
              <a:rPr lang="en-US" dirty="0" smtClean="0">
                <a:latin typeface="Garamond"/>
                <a:cs typeface="Garamond"/>
              </a:rPr>
              <a:t>Solar </a:t>
            </a:r>
            <a:r>
              <a:rPr lang="en-US" dirty="0" err="1" smtClean="0">
                <a:latin typeface="Garamond"/>
                <a:cs typeface="Garamond"/>
              </a:rPr>
              <a:t>axions</a:t>
            </a:r>
            <a:r>
              <a:rPr lang="en-US" dirty="0" smtClean="0">
                <a:latin typeface="Garamond"/>
                <a:cs typeface="Garamond"/>
              </a:rPr>
              <a:t>, Pauli exclusion principle.</a:t>
            </a:r>
            <a:endParaRPr lang="en-US" dirty="0">
              <a:latin typeface="Garamond"/>
              <a:cs typeface="Garamond"/>
            </a:endParaRPr>
          </a:p>
          <a:p>
            <a:endParaRPr lang="en-US" dirty="0">
              <a:latin typeface="Garamond"/>
              <a:cs typeface="Garamond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Garamond"/>
                <a:cs typeface="Garamond"/>
              </a:rPr>
              <a:t>March 18-20, 2015</a:t>
            </a:r>
            <a:endParaRPr lang="en-US">
              <a:latin typeface="Garamond"/>
              <a:cs typeface="Garamon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Garamond"/>
                <a:cs typeface="Garamond"/>
              </a:rPr>
              <a:t>Low Radioactivity Techniques, Seattle WA PNNL &amp; Univ. Washington </a:t>
            </a:r>
            <a:endParaRPr lang="en-US">
              <a:latin typeface="Garamond"/>
              <a:cs typeface="Garamon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FACB-A014-2940-828C-92502F3D8976}" type="slidenum">
              <a:rPr lang="en-US" smtClean="0">
                <a:latin typeface="Garamond"/>
                <a:cs typeface="Garamond"/>
              </a:rPr>
              <a:t>12</a:t>
            </a:fld>
            <a:endParaRPr lang="en-US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776476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" y="308504"/>
            <a:ext cx="8229600" cy="114300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Garamond"/>
                <a:cs typeface="Garamond"/>
              </a:rPr>
              <a:t>Re-Purification </a:t>
            </a:r>
            <a:r>
              <a:rPr lang="en-US" dirty="0" smtClean="0">
                <a:solidFill>
                  <a:srgbClr val="FFFFFF"/>
                </a:solidFill>
                <a:latin typeface="Garamond"/>
                <a:cs typeface="Garamond"/>
              </a:rPr>
              <a:t>of</a:t>
            </a:r>
            <a:r>
              <a:rPr lang="en-US" dirty="0" smtClean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Garamond"/>
                <a:cs typeface="Garamond"/>
              </a:rPr>
              <a:t>Liquid </a:t>
            </a:r>
            <a:r>
              <a:rPr lang="en-US" dirty="0" smtClean="0">
                <a:solidFill>
                  <a:srgbClr val="FFFFFF"/>
                </a:solidFill>
                <a:latin typeface="Garamond"/>
                <a:cs typeface="Garamond"/>
              </a:rPr>
              <a:t>Scintillator</a:t>
            </a:r>
            <a:r>
              <a:rPr lang="en-US" dirty="0" smtClean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lang="en-US" sz="3600" dirty="0" smtClean="0">
                <a:solidFill>
                  <a:srgbClr val="FFFFFF"/>
                </a:solidFill>
                <a:latin typeface="Garamond"/>
                <a:cs typeface="Garamond"/>
              </a:rPr>
              <a:t>(2010-2011)</a:t>
            </a:r>
            <a:endParaRPr lang="en-US" sz="3600" dirty="0">
              <a:solidFill>
                <a:srgbClr val="FFFFFF"/>
              </a:solidFill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3972"/>
            <a:ext cx="8229600" cy="4297363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Reduce backgrounds by “</a:t>
            </a:r>
            <a:r>
              <a:rPr lang="en-US" sz="3600" dirty="0" err="1" smtClean="0">
                <a:latin typeface="Garamond"/>
                <a:cs typeface="Garamond"/>
              </a:rPr>
              <a:t>loop”s</a:t>
            </a:r>
            <a:r>
              <a:rPr lang="en-US" sz="3600" dirty="0" err="1" smtClean="0">
                <a:latin typeface="Garamond"/>
                <a:cs typeface="Garamond"/>
              </a:rPr>
              <a:t>cintillator</a:t>
            </a:r>
            <a:r>
              <a:rPr lang="en-US" sz="3600" dirty="0" smtClean="0">
                <a:latin typeface="Garamond"/>
                <a:cs typeface="Garamond"/>
              </a:rPr>
              <a:t> purification using:</a:t>
            </a:r>
          </a:p>
          <a:p>
            <a:pPr lvl="1"/>
            <a:r>
              <a:rPr lang="en-US" sz="3200" dirty="0" smtClean="0">
                <a:latin typeface="Garamond"/>
                <a:cs typeface="Garamond"/>
              </a:rPr>
              <a:t> </a:t>
            </a:r>
            <a:r>
              <a:rPr lang="en-US" sz="3200" dirty="0" smtClean="0">
                <a:latin typeface="Garamond"/>
                <a:cs typeface="Garamond"/>
              </a:rPr>
              <a:t>“water extraction” and “nitrogen stripping</a:t>
            </a:r>
            <a:r>
              <a:rPr lang="en-US" sz="3200" dirty="0" smtClean="0">
                <a:latin typeface="Garamond"/>
                <a:cs typeface="Garamond"/>
              </a:rPr>
              <a:t>”</a:t>
            </a:r>
            <a:endParaRPr lang="en-US" sz="3200" dirty="0" smtClean="0">
              <a:latin typeface="Garamond"/>
              <a:cs typeface="Garamond"/>
            </a:endParaRPr>
          </a:p>
          <a:p>
            <a:r>
              <a:rPr lang="en-US" sz="3600" dirty="0" smtClean="0">
                <a:latin typeface="Garamond"/>
                <a:cs typeface="Garamond"/>
              </a:rPr>
              <a:t>First measurement of </a:t>
            </a:r>
            <a:r>
              <a:rPr lang="en-US" sz="3600" dirty="0" err="1" smtClean="0">
                <a:latin typeface="Garamond"/>
                <a:cs typeface="Garamond"/>
              </a:rPr>
              <a:t>pp</a:t>
            </a:r>
            <a:r>
              <a:rPr lang="en-US" sz="3600" dirty="0" smtClean="0">
                <a:latin typeface="Garamond"/>
                <a:cs typeface="Garamond"/>
              </a:rPr>
              <a:t> neutrinos, 2014</a:t>
            </a:r>
          </a:p>
          <a:p>
            <a:pPr lvl="1"/>
            <a:r>
              <a:rPr lang="en-US" dirty="0" smtClean="0">
                <a:latin typeface="Garamond"/>
                <a:cs typeface="Garamond"/>
              </a:rPr>
              <a:t>Enabled with lower </a:t>
            </a:r>
            <a:r>
              <a:rPr lang="en-US" baseline="30000" dirty="0" smtClean="0">
                <a:latin typeface="Garamond"/>
                <a:cs typeface="Garamond"/>
              </a:rPr>
              <a:t>85</a:t>
            </a:r>
            <a:r>
              <a:rPr lang="en-US" dirty="0" smtClean="0">
                <a:latin typeface="Garamond"/>
                <a:cs typeface="Garamond"/>
              </a:rPr>
              <a:t>Kr and  </a:t>
            </a:r>
            <a:r>
              <a:rPr lang="en-US" baseline="30000" dirty="0">
                <a:latin typeface="Garamond"/>
                <a:cs typeface="Garamond"/>
              </a:rPr>
              <a:t>210</a:t>
            </a:r>
            <a:r>
              <a:rPr lang="en-US" dirty="0">
                <a:latin typeface="Garamond"/>
                <a:cs typeface="Garamond"/>
              </a:rPr>
              <a:t>Bi </a:t>
            </a:r>
            <a:r>
              <a:rPr lang="en-US" dirty="0" smtClean="0">
                <a:latin typeface="Garamond"/>
                <a:cs typeface="Garamond"/>
              </a:rPr>
              <a:t>backgrounds.</a:t>
            </a:r>
            <a:endParaRPr lang="en-US" sz="2800" dirty="0">
              <a:latin typeface="Garamond"/>
              <a:cs typeface="Garamond"/>
            </a:endParaRPr>
          </a:p>
          <a:p>
            <a:r>
              <a:rPr lang="en-US" sz="3600" dirty="0">
                <a:latin typeface="Garamond"/>
                <a:cs typeface="Garamond"/>
              </a:rPr>
              <a:t>F</a:t>
            </a:r>
            <a:r>
              <a:rPr lang="en-US" sz="3600" dirty="0" smtClean="0">
                <a:latin typeface="Garamond"/>
                <a:cs typeface="Garamond"/>
              </a:rPr>
              <a:t>easibility study </a:t>
            </a:r>
            <a:r>
              <a:rPr lang="en-US" sz="3600" dirty="0">
                <a:latin typeface="Garamond"/>
                <a:cs typeface="Garamond"/>
              </a:rPr>
              <a:t>for CNO </a:t>
            </a:r>
            <a:r>
              <a:rPr lang="en-US" sz="3600" dirty="0" smtClean="0">
                <a:latin typeface="Garamond"/>
                <a:cs typeface="Garamond"/>
              </a:rPr>
              <a:t>neutrinos.</a:t>
            </a:r>
          </a:p>
          <a:p>
            <a:pPr lvl="1"/>
            <a:r>
              <a:rPr lang="en-US" dirty="0">
                <a:latin typeface="Garamond"/>
                <a:cs typeface="Garamond"/>
              </a:rPr>
              <a:t>More reduction of </a:t>
            </a:r>
            <a:r>
              <a:rPr lang="en-US" baseline="30000" dirty="0">
                <a:latin typeface="Garamond"/>
                <a:cs typeface="Garamond"/>
              </a:rPr>
              <a:t>210</a:t>
            </a:r>
            <a:r>
              <a:rPr lang="en-US" dirty="0">
                <a:latin typeface="Garamond"/>
                <a:cs typeface="Garamond"/>
              </a:rPr>
              <a:t>Bi </a:t>
            </a:r>
            <a:r>
              <a:rPr lang="en-US" dirty="0" smtClean="0">
                <a:latin typeface="Garamond"/>
                <a:cs typeface="Garamond"/>
              </a:rPr>
              <a:t>needed.</a:t>
            </a:r>
            <a:endParaRPr lang="en-US" dirty="0">
              <a:latin typeface="Garamond"/>
              <a:cs typeface="Garamond"/>
            </a:endParaRPr>
          </a:p>
          <a:p>
            <a:endParaRPr lang="en-US" dirty="0" smtClean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400" dirty="0" smtClean="0">
                <a:latin typeface="Garamond"/>
                <a:cs typeface="Garamond"/>
              </a:rPr>
              <a:t>   </a:t>
            </a:r>
            <a:endParaRPr lang="en-US" sz="2400" dirty="0">
              <a:latin typeface="Garamond"/>
              <a:cs typeface="Garamond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18-20,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Techniques, Seattle WA PNNL &amp; Univ. Washington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5719-6612-7C46-911C-C762C259036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11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0776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Garamond"/>
                <a:cs typeface="Garamond"/>
              </a:rPr>
              <a:t>Loop Re-Purification </a:t>
            </a:r>
            <a:r>
              <a:rPr lang="en-US" sz="3600" dirty="0" smtClean="0">
                <a:solidFill>
                  <a:srgbClr val="FFFFFF"/>
                </a:solidFill>
                <a:latin typeface="Garamond"/>
                <a:cs typeface="Garamond"/>
              </a:rPr>
              <a:t>of Liquid Scintillator</a:t>
            </a:r>
            <a:endParaRPr lang="en-US" sz="3600" dirty="0">
              <a:solidFill>
                <a:srgbClr val="FFFFFF"/>
              </a:solidFill>
              <a:latin typeface="Garamond"/>
              <a:cs typeface="Garamond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3589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“Loop” purification is achieved by draining fluid from bottom of vessel, passing it through purification system, and returning to the top.</a:t>
            </a:r>
          </a:p>
          <a:p>
            <a:r>
              <a:rPr lang="en-US" dirty="0" smtClean="0">
                <a:latin typeface="Garamond"/>
                <a:cs typeface="Garamond"/>
              </a:rPr>
              <a:t>Processes available are:</a:t>
            </a:r>
          </a:p>
          <a:p>
            <a:pPr lvl="1"/>
            <a:r>
              <a:rPr lang="en-US" dirty="0" smtClean="0">
                <a:latin typeface="Garamond"/>
                <a:cs typeface="Garamond"/>
              </a:rPr>
              <a:t>Water extraction or distillation  </a:t>
            </a:r>
          </a:p>
          <a:p>
            <a:pPr lvl="1"/>
            <a:r>
              <a:rPr lang="en-US" dirty="0" smtClean="0">
                <a:latin typeface="Garamond"/>
                <a:cs typeface="Garamond"/>
              </a:rPr>
              <a:t>Nitrogen stripping (</a:t>
            </a:r>
            <a:r>
              <a:rPr lang="en-US" baseline="30000" dirty="0" smtClean="0">
                <a:latin typeface="Garamond"/>
                <a:cs typeface="Garamond"/>
              </a:rPr>
              <a:t>85</a:t>
            </a:r>
            <a:r>
              <a:rPr lang="en-US" dirty="0" smtClean="0">
                <a:latin typeface="Garamond"/>
                <a:cs typeface="Garamond"/>
              </a:rPr>
              <a:t>Kr)</a:t>
            </a:r>
            <a:endParaRPr lang="en-US" dirty="0">
              <a:latin typeface="Garamond"/>
              <a:cs typeface="Garamond"/>
            </a:endParaRPr>
          </a:p>
        </p:txBody>
      </p:sp>
      <p:pic>
        <p:nvPicPr>
          <p:cNvPr id="11" name="Content Placeholder 10" descr="Re-purification system..pdf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78" b="-3205"/>
          <a:stretch/>
        </p:blipFill>
        <p:spPr>
          <a:xfrm>
            <a:off x="4201329" y="1540941"/>
            <a:ext cx="4620935" cy="3477521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18-20,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Techniques, Seattle WA PNNL &amp; Univ. Washington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44C2-94C5-664B-85B4-0FEBE2CE0F0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43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897" y="132100"/>
            <a:ext cx="8427627" cy="11430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Garamond"/>
                <a:cs typeface="Garamond"/>
              </a:rPr>
              <a:t>Water Extraction and Nitrogen Stripping Performed 2010-2011</a:t>
            </a:r>
            <a:endParaRPr lang="en-US" sz="3600" dirty="0">
              <a:solidFill>
                <a:srgbClr val="FFFFFF"/>
              </a:solidFill>
              <a:latin typeface="Garamond"/>
              <a:cs typeface="Garamond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4184" y="1489528"/>
            <a:ext cx="4920603" cy="451504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Garamond"/>
                <a:cs typeface="Garamond"/>
              </a:rPr>
              <a:t>High </a:t>
            </a:r>
            <a:r>
              <a:rPr lang="en-US" dirty="0">
                <a:latin typeface="Garamond"/>
                <a:cs typeface="Garamond"/>
              </a:rPr>
              <a:t>purity water </a:t>
            </a:r>
            <a:r>
              <a:rPr lang="en-US" dirty="0" smtClean="0">
                <a:latin typeface="Garamond"/>
                <a:cs typeface="Garamond"/>
              </a:rPr>
              <a:t>mixed with scintillator</a:t>
            </a:r>
            <a:r>
              <a:rPr lang="en-US" dirty="0" smtClean="0">
                <a:latin typeface="Garamond"/>
                <a:cs typeface="Garamond"/>
              </a:rPr>
              <a:t> extracts </a:t>
            </a:r>
            <a:r>
              <a:rPr lang="en-US" dirty="0" smtClean="0">
                <a:latin typeface="Garamond"/>
                <a:cs typeface="Garamond"/>
              </a:rPr>
              <a:t>impurities from the scintillator</a:t>
            </a:r>
            <a:r>
              <a:rPr lang="en-US" dirty="0" smtClean="0">
                <a:latin typeface="Garamond"/>
                <a:cs typeface="Garamond"/>
              </a:rPr>
              <a:t>.</a:t>
            </a:r>
          </a:p>
          <a:p>
            <a:pPr lvl="1"/>
            <a:r>
              <a:rPr lang="en-US" dirty="0" smtClean="0">
                <a:latin typeface="Garamond"/>
                <a:cs typeface="Garamond"/>
              </a:rPr>
              <a:t>Water and scintillator separate.</a:t>
            </a:r>
          </a:p>
          <a:p>
            <a:pPr lvl="1"/>
            <a:r>
              <a:rPr lang="en-US" dirty="0" smtClean="0">
                <a:latin typeface="Garamond"/>
                <a:cs typeface="Garamond"/>
              </a:rPr>
              <a:t>Scintillator stays intact.</a:t>
            </a:r>
            <a:endParaRPr lang="en-US" dirty="0" smtClean="0">
              <a:latin typeface="Garamond"/>
              <a:cs typeface="Garamond"/>
            </a:endParaRPr>
          </a:p>
          <a:p>
            <a:r>
              <a:rPr lang="en-US" dirty="0" smtClean="0">
                <a:latin typeface="Garamond"/>
                <a:cs typeface="Garamond"/>
              </a:rPr>
              <a:t>LNGS groundwater </a:t>
            </a:r>
            <a:r>
              <a:rPr lang="en-US" dirty="0" smtClean="0">
                <a:latin typeface="Garamond"/>
                <a:cs typeface="Garamond"/>
              </a:rPr>
              <a:t>is</a:t>
            </a:r>
            <a:r>
              <a:rPr lang="en-US" dirty="0" smtClean="0">
                <a:latin typeface="Garamond"/>
                <a:cs typeface="Garamond"/>
              </a:rPr>
              <a:t> first</a:t>
            </a:r>
            <a:r>
              <a:rPr lang="en-US" dirty="0" smtClean="0">
                <a:latin typeface="Garamond"/>
                <a:cs typeface="Garamond"/>
              </a:rPr>
              <a:t> purified by r</a:t>
            </a:r>
            <a:r>
              <a:rPr lang="en-US" dirty="0" smtClean="0">
                <a:latin typeface="Garamond"/>
                <a:cs typeface="Garamond"/>
              </a:rPr>
              <a:t>everse </a:t>
            </a:r>
            <a:r>
              <a:rPr lang="en-US" dirty="0" smtClean="0">
                <a:latin typeface="Garamond"/>
                <a:cs typeface="Garamond"/>
              </a:rPr>
              <a:t>osmosis </a:t>
            </a:r>
            <a:r>
              <a:rPr lang="en-US" dirty="0" smtClean="0">
                <a:latin typeface="Garamond"/>
                <a:cs typeface="Garamond"/>
              </a:rPr>
              <a:t>and </a:t>
            </a:r>
            <a:r>
              <a:rPr lang="en-US" dirty="0">
                <a:latin typeface="Garamond"/>
                <a:cs typeface="Garamond"/>
              </a:rPr>
              <a:t>i</a:t>
            </a:r>
            <a:r>
              <a:rPr lang="en-US" dirty="0" smtClean="0">
                <a:latin typeface="Garamond"/>
                <a:cs typeface="Garamond"/>
              </a:rPr>
              <a:t>on</a:t>
            </a:r>
            <a:r>
              <a:rPr lang="en-US" dirty="0" smtClean="0">
                <a:latin typeface="Garamond"/>
                <a:cs typeface="Garamond"/>
              </a:rPr>
              <a:t>-</a:t>
            </a:r>
            <a:r>
              <a:rPr lang="en-US" dirty="0" smtClean="0">
                <a:latin typeface="Garamond"/>
                <a:cs typeface="Garamond"/>
              </a:rPr>
              <a:t>exchange in water plant.</a:t>
            </a:r>
          </a:p>
          <a:p>
            <a:r>
              <a:rPr lang="en-US" dirty="0" smtClean="0">
                <a:latin typeface="Garamond"/>
                <a:cs typeface="Garamond"/>
              </a:rPr>
              <a:t>Single s</a:t>
            </a:r>
            <a:r>
              <a:rPr lang="en-US" dirty="0" smtClean="0">
                <a:latin typeface="Garamond"/>
                <a:cs typeface="Garamond"/>
              </a:rPr>
              <a:t>tage evaporator used to  distill and re-use water</a:t>
            </a:r>
            <a:r>
              <a:rPr lang="en-US" dirty="0" smtClean="0">
                <a:latin typeface="Garamond"/>
                <a:cs typeface="Garamond"/>
              </a:rPr>
              <a:t> in “water extraction plant”.</a:t>
            </a:r>
          </a:p>
          <a:p>
            <a:pPr lvl="1"/>
            <a:r>
              <a:rPr lang="en-US" dirty="0" smtClean="0">
                <a:latin typeface="Garamond"/>
                <a:cs typeface="Garamond"/>
              </a:rPr>
              <a:t>10% of water is continuously wasted and replaced.</a:t>
            </a:r>
            <a:endParaRPr lang="en-US" dirty="0" smtClean="0">
              <a:latin typeface="Garamond"/>
              <a:cs typeface="Garamond"/>
            </a:endParaRPr>
          </a:p>
        </p:txBody>
      </p:sp>
      <p:pic>
        <p:nvPicPr>
          <p:cNvPr id="6" name="Content Placeholder 5" descr="Water Extraction System_RV1.pdf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1" b="6701"/>
          <a:stretch/>
        </p:blipFill>
        <p:spPr>
          <a:xfrm>
            <a:off x="5046882" y="1478610"/>
            <a:ext cx="4038600" cy="4525963"/>
          </a:xfrm>
          <a:solidFill>
            <a:schemeClr val="tx1"/>
          </a:solidFill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212489" y="5154121"/>
            <a:ext cx="3601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aramond"/>
                <a:cs typeface="Garamond"/>
              </a:rPr>
              <a:t>The water extraction system.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Garamond"/>
                <a:cs typeface="Garamond"/>
              </a:rPr>
              <a:t>N</a:t>
            </a:r>
            <a:r>
              <a:rPr lang="en-US" sz="2000" baseline="-25000" dirty="0" smtClean="0">
                <a:solidFill>
                  <a:schemeClr val="bg1"/>
                </a:solidFill>
                <a:latin typeface="Garamond"/>
                <a:cs typeface="Garamond"/>
              </a:rPr>
              <a:t>2</a:t>
            </a:r>
            <a:r>
              <a:rPr lang="en-US" sz="2000" dirty="0" smtClean="0">
                <a:solidFill>
                  <a:schemeClr val="bg1"/>
                </a:solidFill>
                <a:latin typeface="Garamond"/>
                <a:cs typeface="Garamond"/>
              </a:rPr>
              <a:t> stripping column used in series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18-20, 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Techniques, Seattle WA PNNL &amp; Univ. Washington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44C2-94C5-664B-85B4-0FEBE2CE0F0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13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174"/>
            <a:ext cx="8229600" cy="96149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aramond"/>
                <a:cs typeface="Garamond"/>
              </a:rPr>
              <a:t>Results of 6 Cycles of Re-purification</a:t>
            </a:r>
            <a:endParaRPr lang="en-US" dirty="0">
              <a:latin typeface="Garamond"/>
              <a:cs typeface="Garamond"/>
            </a:endParaRPr>
          </a:p>
        </p:txBody>
      </p:sp>
      <p:pic>
        <p:nvPicPr>
          <p:cNvPr id="7" name="Content Placeholder 6" descr="BX_NSF_2014_Purification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49" b="-5158"/>
          <a:stretch/>
        </p:blipFill>
        <p:spPr>
          <a:xfrm>
            <a:off x="457200" y="1151480"/>
            <a:ext cx="8229600" cy="286173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Garamond"/>
                <a:cs typeface="Garamond"/>
              </a:rPr>
              <a:t>March 18-20, 2015</a:t>
            </a:r>
            <a:endParaRPr lang="en-US">
              <a:latin typeface="Garamond"/>
              <a:cs typeface="Garamon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Garamond"/>
                <a:cs typeface="Garamond"/>
              </a:rPr>
              <a:t>Low Radioactivity Techniques, Seattle WA PNNL &amp; Univ. Washington </a:t>
            </a:r>
            <a:endParaRPr lang="en-US">
              <a:latin typeface="Garamond"/>
              <a:cs typeface="Garamon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FACB-A014-2940-828C-92502F3D8976}" type="slidenum">
              <a:rPr lang="en-US" smtClean="0">
                <a:latin typeface="Garamond"/>
                <a:cs typeface="Garamond"/>
              </a:rPr>
              <a:t>16</a:t>
            </a:fld>
            <a:endParaRPr lang="en-US">
              <a:latin typeface="Garamond"/>
              <a:cs typeface="Garam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339" y="4114809"/>
            <a:ext cx="823815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Garamond"/>
                <a:cs typeface="Garamond"/>
              </a:rPr>
              <a:t>Technical difficulties with 3 cycles; then 3 good cycles.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Garamond"/>
                <a:cs typeface="Garamond"/>
              </a:rPr>
              <a:t>Impressive reductions of lower part of the </a:t>
            </a:r>
            <a:r>
              <a:rPr lang="en-US" sz="2400" baseline="30000" dirty="0" smtClean="0">
                <a:latin typeface="Garamond"/>
                <a:cs typeface="Garamond"/>
              </a:rPr>
              <a:t>238</a:t>
            </a:r>
            <a:r>
              <a:rPr lang="en-US" sz="2400" dirty="0" smtClean="0">
                <a:latin typeface="Garamond"/>
                <a:cs typeface="Garamond"/>
              </a:rPr>
              <a:t>U and </a:t>
            </a:r>
            <a:r>
              <a:rPr lang="en-US" sz="2400" baseline="30000" dirty="0" smtClean="0">
                <a:latin typeface="Garamond"/>
                <a:cs typeface="Garamond"/>
              </a:rPr>
              <a:t>232</a:t>
            </a:r>
            <a:r>
              <a:rPr lang="en-US" sz="2400" dirty="0" smtClean="0">
                <a:latin typeface="Garamond"/>
                <a:cs typeface="Garamond"/>
              </a:rPr>
              <a:t>Th chains.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latin typeface="Garamond"/>
                <a:cs typeface="Garamond"/>
              </a:rPr>
              <a:t>Bi-Po’s less than 1 count/100t/year.</a:t>
            </a:r>
          </a:p>
          <a:p>
            <a:pPr marL="285750" indent="-285750">
              <a:buFont typeface="Arial"/>
              <a:buChar char="•"/>
            </a:pPr>
            <a:r>
              <a:rPr lang="en-US" sz="2400" baseline="30000" dirty="0" smtClean="0">
                <a:latin typeface="Garamond"/>
                <a:cs typeface="Garamond"/>
              </a:rPr>
              <a:t>85</a:t>
            </a:r>
            <a:r>
              <a:rPr lang="en-US" sz="2400" dirty="0" smtClean="0">
                <a:latin typeface="Garamond"/>
                <a:cs typeface="Garamond"/>
              </a:rPr>
              <a:t>Kr reduced below detection limit.</a:t>
            </a:r>
          </a:p>
          <a:p>
            <a:pPr marL="285750" indent="-285750">
              <a:buFont typeface="Arial"/>
              <a:buChar char="•"/>
            </a:pPr>
            <a:r>
              <a:rPr lang="en-US" sz="2400" baseline="30000" dirty="0" smtClean="0">
                <a:latin typeface="Garamond"/>
                <a:cs typeface="Garamond"/>
              </a:rPr>
              <a:t>210</a:t>
            </a:r>
            <a:r>
              <a:rPr lang="en-US" sz="2400" dirty="0" smtClean="0">
                <a:latin typeface="Garamond"/>
                <a:cs typeface="Garamond"/>
              </a:rPr>
              <a:t>Bi (</a:t>
            </a:r>
            <a:r>
              <a:rPr lang="en-US" sz="2400" baseline="30000" dirty="0" smtClean="0">
                <a:latin typeface="Garamond"/>
                <a:cs typeface="Garamond"/>
              </a:rPr>
              <a:t>210</a:t>
            </a:r>
            <a:r>
              <a:rPr lang="en-US" sz="2400" dirty="0" smtClean="0">
                <a:latin typeface="Garamond"/>
                <a:cs typeface="Garamond"/>
              </a:rPr>
              <a:t>Pb) modest reduction.  </a:t>
            </a:r>
            <a:r>
              <a:rPr lang="en-US" sz="2400" dirty="0">
                <a:latin typeface="Garamond"/>
                <a:cs typeface="Garamond"/>
              </a:rPr>
              <a:t>F</a:t>
            </a:r>
            <a:r>
              <a:rPr lang="en-US" sz="2400" dirty="0" smtClean="0">
                <a:latin typeface="Garamond"/>
                <a:cs typeface="Garamond"/>
              </a:rPr>
              <a:t>urther reduction needed.</a:t>
            </a:r>
          </a:p>
          <a:p>
            <a:pPr marL="285750" indent="-285750">
              <a:buFont typeface="Arial"/>
              <a:buChar char="•"/>
            </a:pPr>
            <a:r>
              <a:rPr lang="en-US" sz="2400" baseline="30000" dirty="0" smtClean="0">
                <a:latin typeface="Garamond"/>
                <a:cs typeface="Garamond"/>
              </a:rPr>
              <a:t>210</a:t>
            </a:r>
            <a:r>
              <a:rPr lang="en-US" sz="2400" dirty="0" smtClean="0">
                <a:latin typeface="Garamond"/>
                <a:cs typeface="Garamond"/>
              </a:rPr>
              <a:t>Po not reduced.</a:t>
            </a:r>
            <a:endParaRPr lang="en-US" sz="2400" dirty="0">
              <a:latin typeface="Garamond"/>
              <a:cs typeface="Garamond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92667" y="2370666"/>
            <a:ext cx="7704666" cy="237067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954157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8997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Studies of Radioactivity in Water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Garamond"/>
                <a:cs typeface="Garamond"/>
              </a:rPr>
              <a:t>Poor removal of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baseline="30000" dirty="0" smtClean="0">
                <a:latin typeface="Garamond"/>
                <a:cs typeface="Garamond"/>
              </a:rPr>
              <a:t>210</a:t>
            </a:r>
            <a:r>
              <a:rPr lang="en-US" dirty="0" smtClean="0">
                <a:latin typeface="Garamond"/>
                <a:cs typeface="Garamond"/>
              </a:rPr>
              <a:t>Po  </a:t>
            </a:r>
            <a:r>
              <a:rPr lang="en-US" dirty="0" smtClean="0">
                <a:latin typeface="Garamond"/>
                <a:cs typeface="Garamond"/>
              </a:rPr>
              <a:t>triggered studies</a:t>
            </a:r>
            <a:r>
              <a:rPr lang="en-US" dirty="0" smtClean="0">
                <a:latin typeface="Garamond"/>
                <a:cs typeface="Garamond"/>
              </a:rPr>
              <a:t> of radioactivity in </a:t>
            </a:r>
            <a:r>
              <a:rPr lang="en-US" dirty="0" smtClean="0">
                <a:latin typeface="Garamond"/>
                <a:cs typeface="Garamond"/>
              </a:rPr>
              <a:t>the </a:t>
            </a:r>
            <a:r>
              <a:rPr lang="en-US" dirty="0" smtClean="0">
                <a:latin typeface="Garamond"/>
                <a:cs typeface="Garamond"/>
              </a:rPr>
              <a:t>water.</a:t>
            </a:r>
          </a:p>
          <a:p>
            <a:endParaRPr lang="en-US" dirty="0" smtClean="0">
              <a:latin typeface="Garamond"/>
              <a:cs typeface="Garamond"/>
            </a:endParaRPr>
          </a:p>
          <a:p>
            <a:r>
              <a:rPr lang="en-US" dirty="0">
                <a:latin typeface="Garamond"/>
                <a:cs typeface="Garamond"/>
              </a:rPr>
              <a:t>LNGS ground water </a:t>
            </a:r>
            <a:r>
              <a:rPr lang="en-US" dirty="0" smtClean="0">
                <a:latin typeface="Garamond"/>
                <a:cs typeface="Garamond"/>
              </a:rPr>
              <a:t>was known to have </a:t>
            </a:r>
            <a:r>
              <a:rPr lang="en-US" baseline="30000" dirty="0">
                <a:latin typeface="Garamond"/>
                <a:cs typeface="Garamond"/>
              </a:rPr>
              <a:t>222</a:t>
            </a:r>
            <a:r>
              <a:rPr lang="en-US" dirty="0">
                <a:latin typeface="Garamond"/>
                <a:cs typeface="Garamond"/>
              </a:rPr>
              <a:t>Rn </a:t>
            </a:r>
            <a:r>
              <a:rPr lang="en-US" dirty="0" smtClean="0">
                <a:latin typeface="Garamond"/>
                <a:cs typeface="Garamond"/>
              </a:rPr>
              <a:t>at 10,000 </a:t>
            </a:r>
            <a:r>
              <a:rPr lang="en-US" dirty="0" err="1">
                <a:latin typeface="Garamond"/>
                <a:cs typeface="Garamond"/>
              </a:rPr>
              <a:t>Bq</a:t>
            </a:r>
            <a:r>
              <a:rPr lang="en-US" dirty="0">
                <a:latin typeface="Garamond"/>
                <a:cs typeface="Garamond"/>
              </a:rPr>
              <a:t>/</a:t>
            </a:r>
            <a:r>
              <a:rPr lang="en-US" dirty="0" smtClean="0">
                <a:latin typeface="Garamond"/>
                <a:cs typeface="Garamond"/>
              </a:rPr>
              <a:t>m</a:t>
            </a:r>
            <a:r>
              <a:rPr lang="en-US" baseline="30000" dirty="0" smtClean="0">
                <a:latin typeface="Garamond"/>
                <a:cs typeface="Garamond"/>
              </a:rPr>
              <a:t>3</a:t>
            </a:r>
            <a:r>
              <a:rPr lang="en-US" dirty="0" smtClean="0">
                <a:latin typeface="Garamond"/>
                <a:cs typeface="Garamond"/>
              </a:rPr>
              <a:t>. </a:t>
            </a:r>
          </a:p>
          <a:p>
            <a:pPr lvl="1"/>
            <a:r>
              <a:rPr lang="en-US" dirty="0" smtClean="0">
                <a:latin typeface="Garamond"/>
                <a:cs typeface="Garamond"/>
              </a:rPr>
              <a:t>New studies aimed at measuring </a:t>
            </a:r>
            <a:r>
              <a:rPr lang="en-US" dirty="0" err="1" smtClean="0">
                <a:latin typeface="Garamond"/>
                <a:cs typeface="Garamond"/>
              </a:rPr>
              <a:t>Rn</a:t>
            </a:r>
            <a:r>
              <a:rPr lang="en-US" dirty="0" smtClean="0">
                <a:latin typeface="Garamond"/>
                <a:cs typeface="Garamond"/>
              </a:rPr>
              <a:t> progeny:   </a:t>
            </a:r>
            <a:r>
              <a:rPr lang="en-US" baseline="30000" dirty="0" smtClean="0">
                <a:latin typeface="Garamond"/>
                <a:cs typeface="Garamond"/>
              </a:rPr>
              <a:t>210</a:t>
            </a:r>
            <a:r>
              <a:rPr lang="en-US" dirty="0" smtClean="0">
                <a:latin typeface="Garamond"/>
                <a:cs typeface="Garamond"/>
              </a:rPr>
              <a:t>Pb (</a:t>
            </a:r>
            <a:r>
              <a:rPr lang="en-US" baseline="30000" dirty="0" smtClean="0">
                <a:latin typeface="Garamond"/>
                <a:cs typeface="Garamond"/>
              </a:rPr>
              <a:t>208</a:t>
            </a:r>
            <a:r>
              <a:rPr lang="en-US" dirty="0" smtClean="0">
                <a:latin typeface="Garamond"/>
                <a:cs typeface="Garamond"/>
              </a:rPr>
              <a:t>Pb), </a:t>
            </a:r>
            <a:r>
              <a:rPr lang="en-US" baseline="30000" dirty="0" smtClean="0">
                <a:latin typeface="Garamond"/>
                <a:cs typeface="Garamond"/>
              </a:rPr>
              <a:t>210</a:t>
            </a:r>
            <a:r>
              <a:rPr lang="en-US" dirty="0" smtClean="0">
                <a:latin typeface="Garamond"/>
                <a:cs typeface="Garamond"/>
              </a:rPr>
              <a:t>Po.</a:t>
            </a:r>
            <a:endParaRPr lang="en-US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dirty="0">
              <a:latin typeface="Garamond"/>
              <a:cs typeface="Garamond"/>
            </a:endParaRPr>
          </a:p>
          <a:p>
            <a:r>
              <a:rPr lang="en-US" dirty="0" smtClean="0">
                <a:latin typeface="Garamond"/>
                <a:cs typeface="Garamond"/>
              </a:rPr>
              <a:t>Discovery #1-  Nov 2012</a:t>
            </a:r>
          </a:p>
          <a:p>
            <a:pPr lvl="1"/>
            <a:r>
              <a:rPr lang="en-US" dirty="0">
                <a:latin typeface="Garamond"/>
                <a:cs typeface="Garamond"/>
              </a:rPr>
              <a:t>D</a:t>
            </a:r>
            <a:r>
              <a:rPr lang="en-US" dirty="0" smtClean="0">
                <a:latin typeface="Garamond"/>
                <a:cs typeface="Garamond"/>
              </a:rPr>
              <a:t>e</a:t>
            </a:r>
            <a:r>
              <a:rPr lang="en-US" dirty="0" smtClean="0">
                <a:latin typeface="Garamond"/>
                <a:cs typeface="Garamond"/>
              </a:rPr>
              <a:t>-ionization is </a:t>
            </a:r>
            <a:r>
              <a:rPr lang="en-US" dirty="0" smtClean="0">
                <a:latin typeface="Garamond"/>
                <a:cs typeface="Garamond"/>
              </a:rPr>
              <a:t>much less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smtClean="0">
                <a:latin typeface="Garamond"/>
                <a:cs typeface="Garamond"/>
              </a:rPr>
              <a:t>effective </a:t>
            </a:r>
            <a:r>
              <a:rPr lang="en-US" dirty="0" smtClean="0">
                <a:latin typeface="Garamond"/>
                <a:cs typeface="Garamond"/>
              </a:rPr>
              <a:t>in removing </a:t>
            </a:r>
            <a:r>
              <a:rPr lang="en-US" baseline="30000" dirty="0" smtClean="0">
                <a:latin typeface="Garamond"/>
                <a:cs typeface="Garamond"/>
              </a:rPr>
              <a:t>208</a:t>
            </a:r>
            <a:r>
              <a:rPr lang="en-US" dirty="0" smtClean="0">
                <a:latin typeface="Garamond"/>
                <a:cs typeface="Garamond"/>
              </a:rPr>
              <a:t>Pb</a:t>
            </a:r>
            <a:r>
              <a:rPr lang="en-US" dirty="0" smtClean="0">
                <a:latin typeface="Garamond"/>
                <a:cs typeface="Garamond"/>
              </a:rPr>
              <a:t>  and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baseline="30000" dirty="0" smtClean="0">
                <a:latin typeface="Garamond"/>
                <a:cs typeface="Garamond"/>
              </a:rPr>
              <a:t>210</a:t>
            </a:r>
            <a:r>
              <a:rPr lang="en-US" dirty="0" smtClean="0">
                <a:latin typeface="Garamond"/>
                <a:cs typeface="Garamond"/>
              </a:rPr>
              <a:t>Po from water compared to removing common impurities such as Mg.</a:t>
            </a:r>
            <a:endParaRPr lang="en-US" dirty="0" smtClean="0">
              <a:latin typeface="Garamond"/>
              <a:cs typeface="Garamond"/>
            </a:endParaRPr>
          </a:p>
          <a:p>
            <a:pPr lvl="1"/>
            <a:endParaRPr lang="en-US" dirty="0" smtClean="0">
              <a:latin typeface="Garamond"/>
              <a:cs typeface="Garamond"/>
            </a:endParaRPr>
          </a:p>
          <a:p>
            <a:r>
              <a:rPr lang="en-US" dirty="0" smtClean="0">
                <a:latin typeface="Garamond"/>
                <a:cs typeface="Garamond"/>
              </a:rPr>
              <a:t>Discovery #2 – April </a:t>
            </a:r>
            <a:r>
              <a:rPr lang="en-US" dirty="0" smtClean="0">
                <a:latin typeface="Garamond"/>
                <a:cs typeface="Garamond"/>
              </a:rPr>
              <a:t>2013 (Literature search by Brooke Russell)</a:t>
            </a:r>
            <a:endParaRPr lang="en-US" dirty="0" smtClean="0">
              <a:latin typeface="Garamond"/>
              <a:cs typeface="Garamond"/>
            </a:endParaRPr>
          </a:p>
          <a:p>
            <a:pPr lvl="1"/>
            <a:r>
              <a:rPr lang="en-US" dirty="0" smtClean="0">
                <a:latin typeface="Garamond"/>
                <a:cs typeface="Garamond"/>
              </a:rPr>
              <a:t>Biological processes in micro-organisms in groundwater produce a volatile dimethy</a:t>
            </a:r>
            <a:r>
              <a:rPr lang="en-US" dirty="0">
                <a:latin typeface="Garamond"/>
                <a:cs typeface="Garamond"/>
              </a:rPr>
              <a:t>l</a:t>
            </a:r>
            <a:r>
              <a:rPr lang="en-US" dirty="0" smtClean="0">
                <a:latin typeface="Garamond"/>
                <a:cs typeface="Garamond"/>
              </a:rPr>
              <a:t> polonium. </a:t>
            </a:r>
          </a:p>
          <a:p>
            <a:pPr lvl="1"/>
            <a:r>
              <a:rPr lang="en-US" dirty="0" smtClean="0">
                <a:latin typeface="Garamond"/>
                <a:cs typeface="Garamond"/>
              </a:rPr>
              <a:t>Dimethyl polonium has estimated boiling point of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smtClean="0">
                <a:latin typeface="Garamond"/>
                <a:cs typeface="Garamond"/>
              </a:rPr>
              <a:t>138 </a:t>
            </a:r>
            <a:r>
              <a:rPr lang="en-US" dirty="0" smtClean="0">
                <a:latin typeface="Garamond"/>
                <a:cs typeface="Garamond"/>
              </a:rPr>
              <a:t>C.</a:t>
            </a:r>
            <a:endParaRPr lang="en-US" dirty="0">
              <a:latin typeface="Garamond"/>
              <a:cs typeface="Garamond"/>
            </a:endParaRPr>
          </a:p>
          <a:p>
            <a:pPr lvl="1"/>
            <a:r>
              <a:rPr lang="en-US" dirty="0" smtClean="0">
                <a:latin typeface="Garamond"/>
                <a:cs typeface="Garamond"/>
              </a:rPr>
              <a:t>Removal of </a:t>
            </a:r>
            <a:r>
              <a:rPr lang="en-US" baseline="30000" dirty="0" smtClean="0">
                <a:latin typeface="Garamond"/>
                <a:cs typeface="Garamond"/>
              </a:rPr>
              <a:t>210</a:t>
            </a:r>
            <a:r>
              <a:rPr lang="en-US" dirty="0" smtClean="0">
                <a:latin typeface="Garamond"/>
                <a:cs typeface="Garamond"/>
              </a:rPr>
              <a:t>Po from water, or from </a:t>
            </a:r>
            <a:r>
              <a:rPr lang="en-US" dirty="0" smtClean="0">
                <a:latin typeface="Garamond"/>
                <a:cs typeface="Garamond"/>
              </a:rPr>
              <a:t>PPO-PC master solution,  </a:t>
            </a:r>
            <a:r>
              <a:rPr lang="en-US" dirty="0" smtClean="0">
                <a:latin typeface="Garamond"/>
                <a:cs typeface="Garamond"/>
              </a:rPr>
              <a:t>by single-stage distillation</a:t>
            </a:r>
            <a:r>
              <a:rPr lang="en-US" dirty="0" smtClean="0">
                <a:latin typeface="Garamond"/>
                <a:cs typeface="Garamond"/>
              </a:rPr>
              <a:t> may not not be as effective as expected. </a:t>
            </a:r>
            <a:endParaRPr lang="en-US" dirty="0" smtClean="0">
              <a:latin typeface="Garamond"/>
              <a:cs typeface="Garamon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73283"/>
            <a:ext cx="2133600" cy="365125"/>
          </a:xfrm>
        </p:spPr>
        <p:txBody>
          <a:bodyPr/>
          <a:lstStyle/>
          <a:p>
            <a:fld id="{F05F44C2-94C5-664B-85B4-0FEBE2CE0F04}" type="slidenum">
              <a:rPr lang="en-US" smtClean="0">
                <a:latin typeface="Garamond"/>
                <a:cs typeface="Garamond"/>
              </a:rPr>
              <a:pPr/>
              <a:t>17</a:t>
            </a:fld>
            <a:endParaRPr lang="en-US" dirty="0">
              <a:latin typeface="Garamond"/>
              <a:cs typeface="Garamond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18-20, 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Techniques, Seattle WA PNNL &amp; Univ. Washington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50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aramond"/>
                <a:cs typeface="Garamond"/>
              </a:rPr>
              <a:t>Purification</a:t>
            </a:r>
            <a:r>
              <a:rPr lang="en-US" dirty="0">
                <a:latin typeface="Garamond"/>
                <a:cs typeface="Garamond"/>
              </a:rPr>
              <a:t> </a:t>
            </a:r>
            <a:r>
              <a:rPr lang="en-US" dirty="0" smtClean="0">
                <a:latin typeface="Garamond"/>
                <a:cs typeface="Garamond"/>
              </a:rPr>
              <a:t>of LNGS Groundwater</a:t>
            </a:r>
            <a:r>
              <a:rPr lang="en-US" dirty="0">
                <a:latin typeface="Garamond"/>
                <a:cs typeface="Garamond"/>
              </a:rPr>
              <a:t/>
            </a:r>
            <a:br>
              <a:rPr lang="en-US" dirty="0">
                <a:latin typeface="Garamond"/>
                <a:cs typeface="Garamond"/>
              </a:rPr>
            </a:br>
            <a:r>
              <a:rPr lang="en-US" sz="3100" dirty="0" smtClean="0">
                <a:latin typeface="Garamond"/>
                <a:cs typeface="Garamond"/>
              </a:rPr>
              <a:t>Deionization is less effective for </a:t>
            </a:r>
            <a:r>
              <a:rPr lang="en-US" sz="3100" dirty="0" err="1" smtClean="0">
                <a:latin typeface="Garamond"/>
                <a:cs typeface="Garamond"/>
              </a:rPr>
              <a:t>Pb</a:t>
            </a:r>
            <a:r>
              <a:rPr lang="en-US" sz="3100" dirty="0" smtClean="0">
                <a:latin typeface="Garamond"/>
                <a:cs typeface="Garamond"/>
              </a:rPr>
              <a:t> and </a:t>
            </a:r>
            <a:r>
              <a:rPr lang="en-US" sz="3100" dirty="0" smtClean="0">
                <a:latin typeface="Garamond"/>
                <a:cs typeface="Garamond"/>
              </a:rPr>
              <a:t>Po</a:t>
            </a:r>
            <a:r>
              <a:rPr lang="en-US" sz="3100" dirty="0" smtClean="0">
                <a:latin typeface="Garamond"/>
                <a:cs typeface="Garamond"/>
              </a:rPr>
              <a:t> </a:t>
            </a:r>
            <a:r>
              <a:rPr lang="en-US" sz="3100" dirty="0" smtClean="0">
                <a:latin typeface="Garamond"/>
                <a:cs typeface="Garamond"/>
              </a:rPr>
              <a:t>than for</a:t>
            </a:r>
            <a:r>
              <a:rPr lang="en-US" sz="3100" dirty="0" smtClean="0">
                <a:latin typeface="Garamond"/>
                <a:cs typeface="Garamond"/>
              </a:rPr>
              <a:t> Mg. </a:t>
            </a:r>
            <a:endParaRPr lang="en-US" sz="3100" dirty="0">
              <a:latin typeface="Garamond"/>
              <a:cs typeface="Garamond"/>
            </a:endParaRPr>
          </a:p>
        </p:txBody>
      </p:sp>
      <p:pic>
        <p:nvPicPr>
          <p:cNvPr id="8" name="Content Placeholder 7" descr="BX_NSF_2014_Table 3 Water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01" b="-1100"/>
          <a:stretch/>
        </p:blipFill>
        <p:spPr>
          <a:xfrm>
            <a:off x="559832" y="2472504"/>
            <a:ext cx="8229600" cy="301778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73283"/>
            <a:ext cx="2133600" cy="365125"/>
          </a:xfrm>
        </p:spPr>
        <p:txBody>
          <a:bodyPr/>
          <a:lstStyle/>
          <a:p>
            <a:fld id="{1985FACB-A014-2940-828C-92502F3D8976}" type="slidenum">
              <a:rPr lang="en-US" smtClean="0">
                <a:latin typeface="Garamond"/>
                <a:cs typeface="Garamond"/>
              </a:rPr>
              <a:t>18</a:t>
            </a:fld>
            <a:endParaRPr lang="en-US">
              <a:latin typeface="Garamond"/>
              <a:cs typeface="Garamond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Garamond"/>
                <a:cs typeface="Garamond"/>
              </a:rPr>
              <a:t>March 18-20, 2015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Garamond"/>
                <a:cs typeface="Garamond"/>
              </a:rPr>
              <a:t>Low Radioactivity Techniques, Seattle WA PNNL &amp; Univ. Washington </a:t>
            </a:r>
            <a:endParaRPr lang="en-US">
              <a:latin typeface="Garamond"/>
              <a:cs typeface="Garamo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807" y="1887728"/>
            <a:ext cx="8173625" cy="58477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aseline="30000" dirty="0" smtClean="0">
                <a:solidFill>
                  <a:schemeClr val="bg1"/>
                </a:solidFill>
                <a:latin typeface="Garamond"/>
                <a:cs typeface="Garamond"/>
              </a:rPr>
              <a:t>222</a:t>
            </a:r>
            <a:r>
              <a:rPr lang="en-US" sz="3200" dirty="0" smtClean="0">
                <a:solidFill>
                  <a:schemeClr val="bg1"/>
                </a:solidFill>
                <a:latin typeface="Garamond"/>
                <a:cs typeface="Garamond"/>
              </a:rPr>
              <a:t>Rn in groundwater:  ~10,000 </a:t>
            </a:r>
            <a:r>
              <a:rPr lang="en-US" sz="3200" dirty="0" err="1" smtClean="0">
                <a:solidFill>
                  <a:schemeClr val="bg1"/>
                </a:solidFill>
                <a:latin typeface="Garamond"/>
                <a:cs typeface="Garamond"/>
              </a:rPr>
              <a:t>Bq</a:t>
            </a:r>
            <a:r>
              <a:rPr lang="en-US" sz="3200" dirty="0" smtClean="0">
                <a:solidFill>
                  <a:schemeClr val="bg1"/>
                </a:solidFill>
                <a:latin typeface="Garamond"/>
                <a:cs typeface="Garamond"/>
              </a:rPr>
              <a:t>/m</a:t>
            </a:r>
            <a:r>
              <a:rPr lang="en-US" sz="3200" baseline="30000" dirty="0" smtClean="0">
                <a:solidFill>
                  <a:schemeClr val="bg1"/>
                </a:solidFill>
                <a:latin typeface="Garamond"/>
                <a:cs typeface="Garamond"/>
              </a:rPr>
              <a:t>3 </a:t>
            </a:r>
            <a:endParaRPr lang="en-US" sz="3200" dirty="0">
              <a:solidFill>
                <a:schemeClr val="bg1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8193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686" y="58101"/>
            <a:ext cx="8330791" cy="138970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Biological Methylation of Po</a:t>
            </a:r>
            <a:br>
              <a:rPr lang="en-US" dirty="0" smtClean="0">
                <a:latin typeface="Garamond"/>
                <a:cs typeface="Garamond"/>
              </a:rPr>
            </a:br>
            <a:r>
              <a:rPr lang="en-US" sz="2700" dirty="0" smtClean="0">
                <a:latin typeface="Garamond"/>
                <a:cs typeface="Garamond"/>
              </a:rPr>
              <a:t>(Where Physics meets Biology)</a:t>
            </a:r>
            <a:endParaRPr lang="en-US" sz="2700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47803"/>
            <a:ext cx="8369277" cy="4908547"/>
          </a:xfrm>
        </p:spPr>
        <p:txBody>
          <a:bodyPr>
            <a:normAutofit fontScale="77500" lnSpcReduction="20000"/>
          </a:bodyPr>
          <a:lstStyle/>
          <a:p>
            <a:r>
              <a:rPr lang="en-US" sz="4100" i="1" dirty="0" smtClean="0">
                <a:latin typeface="Garamond"/>
                <a:cs typeface="Garamond"/>
              </a:rPr>
              <a:t>Methylation</a:t>
            </a:r>
          </a:p>
          <a:p>
            <a:pPr lvl="1"/>
            <a:r>
              <a:rPr lang="en-US" sz="3100" dirty="0" smtClean="0">
                <a:latin typeface="Garamond"/>
                <a:cs typeface="Garamond"/>
              </a:rPr>
              <a:t>Enzymatic (catalytic) transfer of a methyl </a:t>
            </a:r>
            <a:r>
              <a:rPr lang="en-US" sz="3100" dirty="0">
                <a:latin typeface="Garamond"/>
                <a:cs typeface="Garamond"/>
              </a:rPr>
              <a:t>group </a:t>
            </a:r>
            <a:r>
              <a:rPr lang="en-US" sz="3100" dirty="0" smtClean="0">
                <a:latin typeface="Garamond"/>
                <a:cs typeface="Garamond"/>
              </a:rPr>
              <a:t>from a donor </a:t>
            </a:r>
            <a:r>
              <a:rPr lang="en-US" sz="3100" dirty="0">
                <a:latin typeface="Garamond"/>
                <a:cs typeface="Garamond"/>
              </a:rPr>
              <a:t>atom to </a:t>
            </a:r>
            <a:r>
              <a:rPr lang="en-US" sz="3100" dirty="0" smtClean="0">
                <a:latin typeface="Garamond"/>
                <a:cs typeface="Garamond"/>
              </a:rPr>
              <a:t>a receptor atom (e.g., </a:t>
            </a:r>
            <a:r>
              <a:rPr lang="en-US" sz="3100" baseline="30000" dirty="0" smtClean="0">
                <a:latin typeface="Garamond"/>
                <a:cs typeface="Garamond"/>
              </a:rPr>
              <a:t>210</a:t>
            </a:r>
            <a:r>
              <a:rPr lang="en-US" sz="3100" dirty="0" smtClean="0">
                <a:latin typeface="Garamond"/>
                <a:cs typeface="Garamond"/>
              </a:rPr>
              <a:t>Po).</a:t>
            </a:r>
          </a:p>
          <a:p>
            <a:r>
              <a:rPr lang="en-US" sz="4100" i="1" dirty="0" smtClean="0">
                <a:latin typeface="Garamond"/>
                <a:cs typeface="Garamond"/>
              </a:rPr>
              <a:t>Biological Methylation (</a:t>
            </a:r>
            <a:r>
              <a:rPr lang="en-US" sz="4100" i="1" dirty="0" err="1" smtClean="0">
                <a:latin typeface="Garamond"/>
                <a:cs typeface="Garamond"/>
              </a:rPr>
              <a:t>Biomethylation</a:t>
            </a:r>
            <a:r>
              <a:rPr lang="en-US" sz="4100" i="1" dirty="0" smtClean="0">
                <a:latin typeface="Garamond"/>
                <a:cs typeface="Garamond"/>
              </a:rPr>
              <a:t>)</a:t>
            </a:r>
          </a:p>
          <a:p>
            <a:pPr lvl="1"/>
            <a:r>
              <a:rPr lang="en-US" sz="3100" dirty="0" smtClean="0">
                <a:latin typeface="Garamond"/>
                <a:cs typeface="Garamond"/>
              </a:rPr>
              <a:t>Methylation carried out by enzymes in biological systems, bacteria, fungi, etc.</a:t>
            </a:r>
          </a:p>
          <a:p>
            <a:pPr lvl="1"/>
            <a:r>
              <a:rPr lang="en-US" sz="3100" dirty="0" smtClean="0">
                <a:latin typeface="Garamond"/>
                <a:cs typeface="Garamond"/>
              </a:rPr>
              <a:t>Well established, with vast literature for stable elements.</a:t>
            </a:r>
          </a:p>
          <a:p>
            <a:pPr lvl="1"/>
            <a:r>
              <a:rPr lang="en-US" sz="3400" i="1" dirty="0" err="1">
                <a:latin typeface="Garamond"/>
                <a:cs typeface="Garamond"/>
              </a:rPr>
              <a:t>Biomethylation</a:t>
            </a:r>
            <a:r>
              <a:rPr lang="en-US" sz="3400" dirty="0">
                <a:latin typeface="Garamond"/>
                <a:cs typeface="Garamond"/>
              </a:rPr>
              <a:t> occurs in </a:t>
            </a:r>
            <a:r>
              <a:rPr lang="en-US" sz="3400" dirty="0" err="1">
                <a:latin typeface="Garamond"/>
                <a:cs typeface="Garamond"/>
              </a:rPr>
              <a:t>chalcogens</a:t>
            </a:r>
            <a:r>
              <a:rPr lang="en-US" sz="3400" dirty="0">
                <a:latin typeface="Garamond"/>
                <a:cs typeface="Garamond"/>
              </a:rPr>
              <a:t>: O, S, Se, </a:t>
            </a:r>
            <a:r>
              <a:rPr lang="en-US" sz="3400" dirty="0" err="1">
                <a:latin typeface="Garamond"/>
                <a:cs typeface="Garamond"/>
              </a:rPr>
              <a:t>Te</a:t>
            </a:r>
            <a:r>
              <a:rPr lang="en-US" sz="3400" dirty="0">
                <a:latin typeface="Garamond"/>
                <a:cs typeface="Garamond"/>
              </a:rPr>
              <a:t>, Po</a:t>
            </a:r>
            <a:r>
              <a:rPr lang="en-US" sz="3400" dirty="0" smtClean="0">
                <a:latin typeface="Garamond"/>
                <a:cs typeface="Garamond"/>
              </a:rPr>
              <a:t>.</a:t>
            </a:r>
          </a:p>
          <a:p>
            <a:r>
              <a:rPr lang="en-US" sz="4100" i="1" dirty="0" smtClean="0">
                <a:latin typeface="Garamond"/>
                <a:cs typeface="Garamond"/>
              </a:rPr>
              <a:t>Dimethyl polonium </a:t>
            </a:r>
            <a:r>
              <a:rPr lang="en-US" sz="4100" dirty="0" smtClean="0">
                <a:latin typeface="Garamond"/>
                <a:cs typeface="Garamond"/>
              </a:rPr>
              <a:t>(</a:t>
            </a:r>
            <a:r>
              <a:rPr lang="en-US" sz="4100" dirty="0">
                <a:latin typeface="Garamond"/>
                <a:cs typeface="Garamond"/>
              </a:rPr>
              <a:t>CH</a:t>
            </a:r>
            <a:r>
              <a:rPr lang="en-US" sz="4100" baseline="-25000" dirty="0">
                <a:latin typeface="Garamond"/>
                <a:cs typeface="Garamond"/>
              </a:rPr>
              <a:t>3</a:t>
            </a:r>
            <a:r>
              <a:rPr lang="en-US" sz="4100" dirty="0">
                <a:latin typeface="Garamond"/>
                <a:cs typeface="Garamond"/>
              </a:rPr>
              <a:t>)</a:t>
            </a:r>
            <a:r>
              <a:rPr lang="en-US" sz="4100" baseline="-25000" dirty="0" smtClean="0">
                <a:latin typeface="Garamond"/>
                <a:cs typeface="Garamond"/>
              </a:rPr>
              <a:t>2</a:t>
            </a:r>
            <a:r>
              <a:rPr lang="en-US" sz="4100" dirty="0" smtClean="0">
                <a:latin typeface="Garamond"/>
                <a:cs typeface="Garamond"/>
              </a:rPr>
              <a:t>Po – Recent studies</a:t>
            </a:r>
          </a:p>
          <a:p>
            <a:pPr lvl="1"/>
            <a:r>
              <a:rPr lang="en-US" sz="3100" dirty="0">
                <a:latin typeface="Garamond"/>
                <a:cs typeface="Garamond"/>
              </a:rPr>
              <a:t>P</a:t>
            </a:r>
            <a:r>
              <a:rPr lang="en-US" sz="3100" dirty="0" smtClean="0">
                <a:latin typeface="Garamond"/>
                <a:cs typeface="Garamond"/>
              </a:rPr>
              <a:t>roduced by micro-organisms in ground water.</a:t>
            </a:r>
          </a:p>
          <a:p>
            <a:pPr lvl="1"/>
            <a:r>
              <a:rPr lang="en-US" sz="3100" dirty="0" smtClean="0">
                <a:latin typeface="Garamond"/>
                <a:cs typeface="Garamond"/>
              </a:rPr>
              <a:t>Could be main form of Po in groundwater.</a:t>
            </a:r>
          </a:p>
          <a:p>
            <a:pPr lvl="1"/>
            <a:r>
              <a:rPr lang="en-US" sz="3100" dirty="0" smtClean="0">
                <a:latin typeface="Garamond"/>
                <a:cs typeface="Garamond"/>
              </a:rPr>
              <a:t>Not </a:t>
            </a:r>
            <a:r>
              <a:rPr lang="en-US" sz="3100" dirty="0">
                <a:latin typeface="Garamond"/>
                <a:cs typeface="Garamond"/>
              </a:rPr>
              <a:t>easily </a:t>
            </a:r>
            <a:r>
              <a:rPr lang="en-US" sz="3100" dirty="0" smtClean="0">
                <a:latin typeface="Garamond"/>
                <a:cs typeface="Garamond"/>
              </a:rPr>
              <a:t>removed; Estimated </a:t>
            </a:r>
            <a:r>
              <a:rPr lang="en-US" sz="3100" dirty="0">
                <a:latin typeface="Garamond"/>
                <a:cs typeface="Garamond"/>
              </a:rPr>
              <a:t>boiling </a:t>
            </a:r>
            <a:r>
              <a:rPr lang="en-US" sz="3100" dirty="0" smtClean="0">
                <a:latin typeface="Garamond"/>
                <a:cs typeface="Garamond"/>
              </a:rPr>
              <a:t>point:  </a:t>
            </a:r>
            <a:r>
              <a:rPr lang="en-US" sz="3100" dirty="0">
                <a:latin typeface="Garamond"/>
                <a:cs typeface="Garamond"/>
              </a:rPr>
              <a:t>138 C.</a:t>
            </a:r>
          </a:p>
          <a:p>
            <a:endParaRPr lang="en-US" dirty="0">
              <a:latin typeface="Garamond"/>
              <a:cs typeface="Garamond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Garamond"/>
                <a:cs typeface="Garamond"/>
              </a:rPr>
              <a:t>March 18-20, 2015</a:t>
            </a:r>
            <a:endParaRPr lang="en-US">
              <a:latin typeface="Garamond"/>
              <a:cs typeface="Garamon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Garamond"/>
                <a:cs typeface="Garamond"/>
              </a:rPr>
              <a:t>Low Radioactivity Techniques, Seattle WA PNNL &amp; Univ. Washington </a:t>
            </a:r>
            <a:endParaRPr lang="en-US">
              <a:latin typeface="Garamond"/>
              <a:cs typeface="Garamon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FACB-A014-2940-828C-92502F3D8976}" type="slidenum">
              <a:rPr lang="en-US" smtClean="0">
                <a:latin typeface="Garamond"/>
                <a:cs typeface="Garamond"/>
              </a:rPr>
              <a:t>19</a:t>
            </a:fld>
            <a:endParaRPr lang="en-US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830560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4402"/>
            <a:ext cx="8229600" cy="186195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Solar Neutrinos with </a:t>
            </a:r>
            <a:r>
              <a:rPr lang="en-US" dirty="0" err="1" smtClean="0">
                <a:latin typeface="Garamond"/>
                <a:cs typeface="Garamond"/>
              </a:rPr>
              <a:t>Borexino</a:t>
            </a:r>
            <a:r>
              <a:rPr lang="en-US" dirty="0" smtClean="0">
                <a:latin typeface="Garamond"/>
                <a:cs typeface="Garamond"/>
              </a:rPr>
              <a:t/>
            </a:r>
            <a:br>
              <a:rPr lang="en-US" dirty="0" smtClean="0">
                <a:latin typeface="Garamond"/>
                <a:cs typeface="Garamond"/>
              </a:rPr>
            </a:br>
            <a:r>
              <a:rPr lang="en-US" sz="2700" dirty="0" smtClean="0">
                <a:latin typeface="Garamond"/>
                <a:cs typeface="Garamond"/>
              </a:rPr>
              <a:t>Milestones </a:t>
            </a:r>
            <a:r>
              <a:rPr lang="en-US" sz="2700" dirty="0" smtClean="0">
                <a:latin typeface="Garamond"/>
                <a:cs typeface="Garamond"/>
              </a:rPr>
              <a:t>in </a:t>
            </a:r>
            <a:r>
              <a:rPr lang="en-US" sz="2700" dirty="0" smtClean="0">
                <a:latin typeface="Garamond"/>
                <a:cs typeface="Garamond"/>
              </a:rPr>
              <a:t>Low-Background </a:t>
            </a:r>
            <a:r>
              <a:rPr lang="en-US" sz="2700" dirty="0" smtClean="0">
                <a:latin typeface="Garamond"/>
                <a:cs typeface="Garamond"/>
              </a:rPr>
              <a:t>Counting</a:t>
            </a:r>
            <a:endParaRPr lang="en-US" sz="2700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2126"/>
            <a:ext cx="8229600" cy="3227577"/>
          </a:xfrm>
        </p:spPr>
        <p:txBody>
          <a:bodyPr>
            <a:normAutofit fontScale="32500" lnSpcReduction="20000"/>
          </a:bodyPr>
          <a:lstStyle/>
          <a:p>
            <a:pPr marL="457200" lvl="1" indent="0">
              <a:buNone/>
            </a:pPr>
            <a:endParaRPr lang="it-IT" sz="2400" dirty="0" smtClean="0">
              <a:solidFill>
                <a:srgbClr val="FFFFFF"/>
              </a:solidFill>
              <a:latin typeface="Garamond"/>
              <a:ea typeface="Zapf Dingbats"/>
              <a:cs typeface="Garamond"/>
              <a:sym typeface="Zapf Dingbats"/>
            </a:endParaRPr>
          </a:p>
          <a:p>
            <a:pPr marL="457200" lvl="1" indent="0">
              <a:buNone/>
            </a:pPr>
            <a:endParaRPr lang="it-IT" sz="2400" dirty="0">
              <a:solidFill>
                <a:srgbClr val="FFFFFF"/>
              </a:solidFill>
              <a:latin typeface="Garamond"/>
              <a:ea typeface="Zapf Dingbats"/>
              <a:cs typeface="Garamond"/>
              <a:sym typeface="Zapf Dingbats"/>
            </a:endParaRPr>
          </a:p>
          <a:p>
            <a:pPr marL="457200" lvl="1" indent="0">
              <a:buNone/>
            </a:pPr>
            <a:r>
              <a:rPr lang="it-IT" sz="6200" dirty="0" smtClean="0">
                <a:solidFill>
                  <a:srgbClr val="FFFFFF"/>
                </a:solidFill>
                <a:latin typeface="Garamond"/>
                <a:ea typeface="Zapf Dingbats"/>
                <a:cs typeface="Garamond"/>
                <a:sym typeface="Zapf Dingbats"/>
              </a:rPr>
              <a:t>✓ </a:t>
            </a:r>
            <a:r>
              <a:rPr lang="it-IT" sz="6200" baseline="30000" dirty="0" smtClean="0">
                <a:solidFill>
                  <a:srgbClr val="FFFFFF"/>
                </a:solidFill>
                <a:latin typeface="Garamond"/>
                <a:cs typeface="Garamond"/>
              </a:rPr>
              <a:t>7</a:t>
            </a:r>
            <a:r>
              <a:rPr lang="it-IT" sz="6200" dirty="0" smtClean="0">
                <a:solidFill>
                  <a:srgbClr val="FFFFFF"/>
                </a:solidFill>
                <a:latin typeface="Garamond"/>
                <a:cs typeface="Garamond"/>
              </a:rPr>
              <a:t>Be</a:t>
            </a:r>
            <a:r>
              <a:rPr lang="it-IT" sz="6200" dirty="0" smtClean="0">
                <a:latin typeface="Garamond"/>
                <a:cs typeface="Garamond"/>
              </a:rPr>
              <a:t> </a:t>
            </a:r>
            <a:r>
              <a:rPr lang="it-IT" sz="6200" dirty="0">
                <a:latin typeface="Garamond"/>
                <a:cs typeface="Garamond"/>
              </a:rPr>
              <a:t>	 	46.0  </a:t>
            </a:r>
            <a:r>
              <a:rPr lang="it-IT" sz="6200" dirty="0" err="1">
                <a:latin typeface="Garamond"/>
                <a:cs typeface="Garamond"/>
              </a:rPr>
              <a:t>cpd</a:t>
            </a:r>
            <a:r>
              <a:rPr lang="it-IT" sz="6200" dirty="0">
                <a:latin typeface="Garamond"/>
                <a:cs typeface="Garamond"/>
              </a:rPr>
              <a:t>/100t		± 5%.</a:t>
            </a:r>
            <a:r>
              <a:rPr lang="it-IT" sz="6200" baseline="30000" dirty="0">
                <a:latin typeface="Garamond"/>
                <a:cs typeface="Garamond"/>
              </a:rPr>
              <a:t> 	</a:t>
            </a:r>
            <a:r>
              <a:rPr lang="it-IT" sz="6200" dirty="0">
                <a:latin typeface="Garamond"/>
                <a:cs typeface="Garamond"/>
              </a:rPr>
              <a:t>PRL  	2011</a:t>
            </a:r>
            <a:endParaRPr lang="it-IT" sz="6200" baseline="30000" dirty="0">
              <a:latin typeface="Garamond"/>
              <a:cs typeface="Garamond"/>
            </a:endParaRPr>
          </a:p>
          <a:p>
            <a:pPr lvl="1">
              <a:buFont typeface="Zapf Dingbats" charset="0"/>
              <a:buChar char="✓"/>
            </a:pPr>
            <a:r>
              <a:rPr lang="it-IT" sz="6200" baseline="30000" dirty="0">
                <a:latin typeface="Garamond"/>
                <a:cs typeface="Garamond"/>
              </a:rPr>
              <a:t>8</a:t>
            </a:r>
            <a:r>
              <a:rPr lang="it-IT" sz="6200" dirty="0">
                <a:latin typeface="Garamond"/>
                <a:cs typeface="Garamond"/>
              </a:rPr>
              <a:t>B </a:t>
            </a:r>
            <a:r>
              <a:rPr lang="it-IT" sz="6200" dirty="0" smtClean="0">
                <a:latin typeface="Garamond"/>
                <a:cs typeface="Garamond"/>
              </a:rPr>
              <a:t> (</a:t>
            </a:r>
            <a:r>
              <a:rPr lang="it-IT" sz="6200" dirty="0">
                <a:latin typeface="Garamond"/>
                <a:cs typeface="Garamond"/>
              </a:rPr>
              <a:t>&gt; 3 </a:t>
            </a:r>
            <a:r>
              <a:rPr lang="it-IT" sz="6200" dirty="0" err="1">
                <a:latin typeface="Garamond"/>
                <a:cs typeface="Garamond"/>
              </a:rPr>
              <a:t>MeV</a:t>
            </a:r>
            <a:r>
              <a:rPr lang="it-IT" sz="6200" dirty="0" smtClean="0">
                <a:latin typeface="Garamond"/>
                <a:cs typeface="Garamond"/>
              </a:rPr>
              <a:t>)	0.22  </a:t>
            </a:r>
            <a:r>
              <a:rPr lang="it-IT" sz="6200" dirty="0" err="1">
                <a:latin typeface="Garamond"/>
                <a:cs typeface="Garamond"/>
              </a:rPr>
              <a:t>cpd</a:t>
            </a:r>
            <a:r>
              <a:rPr lang="it-IT" sz="6200" dirty="0">
                <a:latin typeface="Garamond"/>
                <a:cs typeface="Garamond"/>
              </a:rPr>
              <a:t>/100t		± 19</a:t>
            </a:r>
            <a:r>
              <a:rPr lang="it-IT" sz="6200" dirty="0" smtClean="0">
                <a:latin typeface="Garamond"/>
                <a:cs typeface="Garamond"/>
              </a:rPr>
              <a:t>% 	 </a:t>
            </a:r>
            <a:r>
              <a:rPr lang="it-IT" sz="6200" dirty="0">
                <a:latin typeface="Garamond"/>
                <a:cs typeface="Garamond"/>
              </a:rPr>
              <a:t>PRD 	2010</a:t>
            </a:r>
          </a:p>
          <a:p>
            <a:pPr lvl="1">
              <a:buFont typeface="Zapf Dingbats" charset="0"/>
              <a:buChar char="✓"/>
            </a:pPr>
            <a:r>
              <a:rPr lang="it-IT" sz="6200" dirty="0" err="1">
                <a:latin typeface="Garamond"/>
                <a:cs typeface="Garamond"/>
              </a:rPr>
              <a:t>pep</a:t>
            </a:r>
            <a:r>
              <a:rPr lang="it-IT" sz="6200" dirty="0">
                <a:latin typeface="Garamond"/>
                <a:cs typeface="Garamond"/>
              </a:rPr>
              <a:t>	 	3.1    </a:t>
            </a:r>
            <a:r>
              <a:rPr lang="it-IT" sz="6200" dirty="0" err="1">
                <a:latin typeface="Garamond"/>
                <a:cs typeface="Garamond"/>
              </a:rPr>
              <a:t>cpd</a:t>
            </a:r>
            <a:r>
              <a:rPr lang="it-IT" sz="6200" dirty="0">
                <a:latin typeface="Garamond"/>
                <a:cs typeface="Garamond"/>
              </a:rPr>
              <a:t>/100t		± 22%	PRL	2012</a:t>
            </a:r>
          </a:p>
          <a:p>
            <a:pPr lvl="1">
              <a:buFont typeface="Zapf Dingbats" charset="0"/>
              <a:buChar char="✓"/>
            </a:pPr>
            <a:r>
              <a:rPr lang="it-IT" sz="6200" dirty="0" err="1">
                <a:latin typeface="Garamond"/>
                <a:cs typeface="Garamond"/>
              </a:rPr>
              <a:t>pp</a:t>
            </a:r>
            <a:r>
              <a:rPr lang="it-IT" sz="6200" dirty="0">
                <a:latin typeface="Garamond"/>
                <a:cs typeface="Garamond"/>
              </a:rPr>
              <a:t>		144   </a:t>
            </a:r>
            <a:r>
              <a:rPr lang="it-IT" sz="6200" dirty="0" err="1">
                <a:latin typeface="Garamond"/>
                <a:cs typeface="Garamond"/>
              </a:rPr>
              <a:t>cpd</a:t>
            </a:r>
            <a:r>
              <a:rPr lang="it-IT" sz="6200" dirty="0">
                <a:latin typeface="Garamond"/>
                <a:cs typeface="Garamond"/>
              </a:rPr>
              <a:t>/100t		± 16%	Nature	</a:t>
            </a:r>
            <a:r>
              <a:rPr lang="it-IT" sz="6200" dirty="0" smtClean="0">
                <a:latin typeface="Garamond"/>
                <a:cs typeface="Garamond"/>
              </a:rPr>
              <a:t>2014</a:t>
            </a:r>
          </a:p>
          <a:p>
            <a:pPr lvl="1">
              <a:buFont typeface="Zapf Dingbats" charset="0"/>
              <a:buChar char="✓"/>
            </a:pPr>
            <a:endParaRPr lang="it-IT" sz="6200" dirty="0" smtClean="0">
              <a:latin typeface="Garamond"/>
              <a:cs typeface="Garamond"/>
            </a:endParaRPr>
          </a:p>
          <a:p>
            <a:pPr marL="457200" lvl="1" indent="0" algn="ctr">
              <a:buNone/>
            </a:pPr>
            <a:r>
              <a:rPr lang="en-US" sz="5900" dirty="0">
                <a:latin typeface="Garamond"/>
                <a:cs typeface="Garamond"/>
              </a:rPr>
              <a:t>Direct Measurement of </a:t>
            </a:r>
            <a:r>
              <a:rPr lang="en-US" sz="5900" dirty="0" smtClean="0">
                <a:latin typeface="Garamond"/>
                <a:cs typeface="Garamond"/>
              </a:rPr>
              <a:t>Neutrinos </a:t>
            </a:r>
            <a:r>
              <a:rPr lang="en-US" sz="5900" dirty="0">
                <a:latin typeface="Garamond"/>
                <a:cs typeface="Garamond"/>
              </a:rPr>
              <a:t>in </a:t>
            </a:r>
            <a:r>
              <a:rPr lang="en-US" sz="5900" dirty="0" err="1">
                <a:latin typeface="Garamond"/>
                <a:cs typeface="Garamond"/>
              </a:rPr>
              <a:t>pp</a:t>
            </a:r>
            <a:r>
              <a:rPr lang="en-US" sz="5900" dirty="0">
                <a:latin typeface="Garamond"/>
                <a:cs typeface="Garamond"/>
              </a:rPr>
              <a:t>-chain</a:t>
            </a:r>
            <a:br>
              <a:rPr lang="en-US" sz="5900" dirty="0">
                <a:latin typeface="Garamond"/>
                <a:cs typeface="Garamond"/>
              </a:rPr>
            </a:br>
            <a:endParaRPr lang="it-IT" sz="5900" dirty="0" smtClean="0">
              <a:latin typeface="Garamond"/>
              <a:cs typeface="Garamond"/>
            </a:endParaRPr>
          </a:p>
          <a:p>
            <a:pPr lvl="1">
              <a:buFont typeface="Zapf Dingbats" charset="0"/>
              <a:buChar char="✓"/>
            </a:pPr>
            <a:endParaRPr lang="it-IT" sz="3300" dirty="0">
              <a:latin typeface="Garamond"/>
              <a:cs typeface="Garamond"/>
            </a:endParaRPr>
          </a:p>
          <a:p>
            <a:pPr lvl="1">
              <a:buFont typeface="Zapf Dingbats" charset="0"/>
              <a:buChar char="✓"/>
            </a:pPr>
            <a:r>
              <a:rPr lang="it-IT" sz="6200" dirty="0">
                <a:latin typeface="Garamond"/>
                <a:cs typeface="Garamond"/>
              </a:rPr>
              <a:t>CNO </a:t>
            </a:r>
            <a:r>
              <a:rPr lang="it-IT" sz="6200" dirty="0" err="1" smtClean="0">
                <a:latin typeface="Garamond"/>
                <a:cs typeface="Garamond"/>
              </a:rPr>
              <a:t>limit</a:t>
            </a:r>
            <a:r>
              <a:rPr lang="it-IT" sz="6200" dirty="0" smtClean="0">
                <a:latin typeface="Garamond"/>
                <a:cs typeface="Garamond"/>
              </a:rPr>
              <a:t>:           </a:t>
            </a:r>
            <a:r>
              <a:rPr lang="it-IT" sz="6200" dirty="0" smtClean="0">
                <a:latin typeface="Garamond"/>
                <a:cs typeface="Garamond"/>
              </a:rPr>
              <a:t>	</a:t>
            </a:r>
            <a:r>
              <a:rPr lang="it-IT" sz="6200" dirty="0" smtClean="0">
                <a:latin typeface="Garamond"/>
                <a:cs typeface="Garamond"/>
              </a:rPr>
              <a:t>	 </a:t>
            </a:r>
            <a:r>
              <a:rPr lang="it-IT" sz="6200" dirty="0">
                <a:latin typeface="Garamond"/>
                <a:cs typeface="Garamond"/>
              </a:rPr>
              <a:t>&lt; 7.9   </a:t>
            </a:r>
            <a:r>
              <a:rPr lang="it-IT" sz="6200" dirty="0" err="1">
                <a:latin typeface="Garamond"/>
                <a:cs typeface="Garamond"/>
              </a:rPr>
              <a:t>cpd</a:t>
            </a:r>
            <a:r>
              <a:rPr lang="it-IT" sz="6200" dirty="0">
                <a:latin typeface="Garamond"/>
                <a:cs typeface="Garamond"/>
              </a:rPr>
              <a:t>/100t 		PRL	</a:t>
            </a:r>
            <a:r>
              <a:rPr lang="it-IT" sz="6200" dirty="0" smtClean="0">
                <a:latin typeface="Garamond"/>
                <a:cs typeface="Garamond"/>
              </a:rPr>
              <a:t>2012</a:t>
            </a:r>
          </a:p>
          <a:p>
            <a:pPr marL="457200" lvl="1" indent="0">
              <a:buNone/>
            </a:pPr>
            <a:r>
              <a:rPr lang="it-IT" sz="6200" dirty="0" smtClean="0">
                <a:latin typeface="Garamond"/>
                <a:cs typeface="Garamond"/>
              </a:rPr>
              <a:t>?? CNO  </a:t>
            </a:r>
            <a:r>
              <a:rPr lang="it-IT" sz="6200" dirty="0" err="1" smtClean="0">
                <a:latin typeface="Garamond"/>
                <a:cs typeface="Garamond"/>
              </a:rPr>
              <a:t>Low</a:t>
            </a:r>
            <a:r>
              <a:rPr lang="it-IT" sz="6200" dirty="0" smtClean="0">
                <a:latin typeface="Garamond"/>
                <a:cs typeface="Garamond"/>
              </a:rPr>
              <a:t>/Hi </a:t>
            </a:r>
            <a:r>
              <a:rPr lang="it-IT" sz="6200" dirty="0" err="1" smtClean="0">
                <a:latin typeface="Garamond"/>
                <a:cs typeface="Garamond"/>
              </a:rPr>
              <a:t>metallicity</a:t>
            </a:r>
            <a:r>
              <a:rPr lang="it-IT" sz="6200" dirty="0" smtClean="0">
                <a:latin typeface="Garamond"/>
                <a:cs typeface="Garamond"/>
              </a:rPr>
              <a:t>:</a:t>
            </a:r>
            <a:r>
              <a:rPr lang="it-IT" sz="6200" dirty="0">
                <a:latin typeface="Garamond"/>
                <a:cs typeface="Garamond"/>
              </a:rPr>
              <a:t>	</a:t>
            </a:r>
            <a:r>
              <a:rPr lang="it-IT" sz="6200" dirty="0" smtClean="0">
                <a:latin typeface="Garamond"/>
                <a:cs typeface="Garamond"/>
              </a:rPr>
              <a:t>  </a:t>
            </a:r>
            <a:r>
              <a:rPr lang="it-IT" sz="6200" dirty="0" smtClean="0">
                <a:latin typeface="Garamond"/>
                <a:cs typeface="Garamond"/>
              </a:rPr>
              <a:t>3 </a:t>
            </a:r>
            <a:r>
              <a:rPr lang="it-IT" sz="6200" dirty="0" smtClean="0">
                <a:latin typeface="Garamond"/>
                <a:cs typeface="Garamond"/>
              </a:rPr>
              <a:t>- 5   </a:t>
            </a:r>
            <a:r>
              <a:rPr lang="it-IT" sz="6200" dirty="0" err="1" smtClean="0">
                <a:latin typeface="Garamond"/>
                <a:cs typeface="Garamond"/>
              </a:rPr>
              <a:t>cpd</a:t>
            </a:r>
            <a:r>
              <a:rPr lang="it-IT" sz="6200" dirty="0" smtClean="0">
                <a:latin typeface="Garamond"/>
                <a:cs typeface="Garamond"/>
              </a:rPr>
              <a:t>/100t		</a:t>
            </a:r>
            <a:r>
              <a:rPr lang="it-IT" sz="6200" dirty="0" err="1" smtClean="0">
                <a:latin typeface="Garamond"/>
                <a:cs typeface="Garamond"/>
              </a:rPr>
              <a:t>Underway</a:t>
            </a:r>
            <a:r>
              <a:rPr lang="it-IT" sz="6200" dirty="0" smtClean="0">
                <a:latin typeface="Garamond"/>
                <a:cs typeface="Garamond"/>
              </a:rPr>
              <a:t>… </a:t>
            </a:r>
            <a:endParaRPr lang="it-IT" sz="6200" dirty="0">
              <a:latin typeface="Garamond"/>
              <a:cs typeface="Garamond"/>
            </a:endParaRPr>
          </a:p>
          <a:p>
            <a:pPr lvl="1">
              <a:buFont typeface="Zapf Dingbats" charset="0"/>
              <a:buChar char="✓"/>
            </a:pPr>
            <a:endParaRPr lang="it-IT" sz="6200" dirty="0">
              <a:latin typeface="Garamond"/>
              <a:cs typeface="Garamond"/>
            </a:endParaRPr>
          </a:p>
          <a:p>
            <a:endParaRPr lang="en-US" dirty="0">
              <a:latin typeface="Garamond"/>
              <a:cs typeface="Garamond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FACB-A014-2940-828C-92502F3D8976}" type="slidenum">
              <a:rPr lang="en-US" smtClean="0"/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18-20, 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Techniques, Seattle WA PNNL &amp; Univ. Washington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05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83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Garamond"/>
                <a:cs typeface="Garamond"/>
              </a:rPr>
              <a:t>Test </a:t>
            </a:r>
            <a:r>
              <a:rPr lang="en-US" dirty="0" smtClean="0">
                <a:solidFill>
                  <a:srgbClr val="FFFFFF"/>
                </a:solidFill>
                <a:latin typeface="Garamond"/>
                <a:cs typeface="Garamond"/>
              </a:rPr>
              <a:t>of Special Distillation </a:t>
            </a:r>
            <a:r>
              <a:rPr lang="en-US" dirty="0" smtClean="0">
                <a:solidFill>
                  <a:srgbClr val="FFFFFF"/>
                </a:solidFill>
                <a:latin typeface="Garamond"/>
                <a:cs typeface="Garamond"/>
              </a:rPr>
              <a:t>to Remove </a:t>
            </a:r>
            <a:r>
              <a:rPr lang="en-US" dirty="0">
                <a:solidFill>
                  <a:srgbClr val="FFFFFF"/>
                </a:solidFill>
                <a:latin typeface="Garamond"/>
                <a:cs typeface="Garamond"/>
              </a:rPr>
              <a:t>D</a:t>
            </a:r>
            <a:r>
              <a:rPr lang="en-US" dirty="0" smtClean="0">
                <a:solidFill>
                  <a:srgbClr val="FFFFFF"/>
                </a:solidFill>
                <a:latin typeface="Garamond"/>
                <a:cs typeface="Garamond"/>
              </a:rPr>
              <a:t>imethyl-</a:t>
            </a:r>
            <a:r>
              <a:rPr lang="en-US" baseline="30000" dirty="0" smtClean="0">
                <a:solidFill>
                  <a:srgbClr val="FFFFFF"/>
                </a:solidFill>
                <a:latin typeface="Garamond"/>
                <a:cs typeface="Garamond"/>
              </a:rPr>
              <a:t>210</a:t>
            </a:r>
            <a:r>
              <a:rPr lang="en-US" dirty="0" smtClean="0">
                <a:solidFill>
                  <a:srgbClr val="FFFFFF"/>
                </a:solidFill>
                <a:latin typeface="Garamond"/>
                <a:cs typeface="Garamond"/>
              </a:rPr>
              <a:t>Po from </a:t>
            </a:r>
            <a:r>
              <a:rPr lang="en-US" dirty="0" smtClean="0">
                <a:solidFill>
                  <a:srgbClr val="FFFFFF"/>
                </a:solidFill>
                <a:latin typeface="Garamond"/>
                <a:cs typeface="Garamond"/>
              </a:rPr>
              <a:t>Water.</a:t>
            </a:r>
            <a:endParaRPr lang="en-US" dirty="0">
              <a:solidFill>
                <a:srgbClr val="FFFFFF"/>
              </a:solidFill>
              <a:latin typeface="Garamond"/>
              <a:cs typeface="Garamond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199" y="1600200"/>
            <a:ext cx="8517467" cy="4756150"/>
          </a:xfrm>
        </p:spPr>
        <p:txBody>
          <a:bodyPr>
            <a:normAutofit/>
          </a:bodyPr>
          <a:lstStyle/>
          <a:p>
            <a:r>
              <a:rPr lang="en-US" dirty="0">
                <a:latin typeface="Garamond"/>
                <a:cs typeface="Garamond"/>
              </a:rPr>
              <a:t>S</a:t>
            </a:r>
            <a:r>
              <a:rPr lang="en-US" dirty="0" smtClean="0">
                <a:latin typeface="Garamond"/>
                <a:cs typeface="Garamond"/>
              </a:rPr>
              <a:t>mall-scale fractional distillation </a:t>
            </a:r>
            <a:r>
              <a:rPr lang="en-US" dirty="0" smtClean="0">
                <a:latin typeface="Garamond"/>
                <a:cs typeface="Garamond"/>
              </a:rPr>
              <a:t>system </a:t>
            </a:r>
            <a:r>
              <a:rPr lang="en-US" dirty="0" smtClean="0">
                <a:latin typeface="Garamond"/>
                <a:cs typeface="Garamond"/>
              </a:rPr>
              <a:t>tested at Princeton to remove </a:t>
            </a:r>
            <a:r>
              <a:rPr lang="en-US" baseline="30000" dirty="0" smtClean="0">
                <a:latin typeface="Garamond"/>
                <a:cs typeface="Garamond"/>
              </a:rPr>
              <a:t>210</a:t>
            </a:r>
            <a:r>
              <a:rPr lang="en-US" dirty="0" smtClean="0">
                <a:latin typeface="Garamond"/>
                <a:cs typeface="Garamond"/>
              </a:rPr>
              <a:t>Po</a:t>
            </a:r>
            <a:r>
              <a:rPr lang="en-US" dirty="0" smtClean="0">
                <a:latin typeface="Garamond"/>
                <a:cs typeface="Garamond"/>
              </a:rPr>
              <a:t>  </a:t>
            </a:r>
            <a:r>
              <a:rPr lang="en-US" dirty="0" smtClean="0">
                <a:latin typeface="Garamond"/>
                <a:cs typeface="Garamond"/>
              </a:rPr>
              <a:t>from </a:t>
            </a:r>
            <a:r>
              <a:rPr lang="en-US" dirty="0" smtClean="0">
                <a:latin typeface="Garamond"/>
                <a:cs typeface="Garamond"/>
              </a:rPr>
              <a:t>ground</a:t>
            </a:r>
            <a:r>
              <a:rPr lang="en-US" dirty="0" smtClean="0">
                <a:latin typeface="Garamond"/>
                <a:cs typeface="Garamond"/>
              </a:rPr>
              <a:t>water</a:t>
            </a:r>
            <a:r>
              <a:rPr lang="en-US" dirty="0" smtClean="0">
                <a:latin typeface="Garamond"/>
                <a:cs typeface="Garamond"/>
              </a:rPr>
              <a:t>.</a:t>
            </a:r>
          </a:p>
          <a:p>
            <a:pPr lvl="1"/>
            <a:r>
              <a:rPr lang="en-US" dirty="0" smtClean="0">
                <a:latin typeface="Garamond"/>
                <a:cs typeface="Garamond"/>
              </a:rPr>
              <a:t>6-foot tall column with structured packing and high reflux designed </a:t>
            </a:r>
            <a:r>
              <a:rPr lang="en-US" dirty="0" smtClean="0">
                <a:latin typeface="Garamond"/>
                <a:cs typeface="Garamond"/>
              </a:rPr>
              <a:t>for </a:t>
            </a:r>
            <a:r>
              <a:rPr lang="en-US" dirty="0" smtClean="0">
                <a:latin typeface="Garamond"/>
                <a:cs typeface="Garamond"/>
              </a:rPr>
              <a:t>x1000 </a:t>
            </a:r>
            <a:r>
              <a:rPr lang="en-US" dirty="0" smtClean="0">
                <a:latin typeface="Garamond"/>
                <a:cs typeface="Garamond"/>
              </a:rPr>
              <a:t>reduction of 138 C impurity.</a:t>
            </a:r>
          </a:p>
          <a:p>
            <a:pPr lvl="1"/>
            <a:r>
              <a:rPr lang="en-US" dirty="0" smtClean="0">
                <a:latin typeface="Garamond"/>
                <a:cs typeface="Garamond"/>
              </a:rPr>
              <a:t>Princeton </a:t>
            </a:r>
            <a:r>
              <a:rPr lang="en-US" dirty="0" smtClean="0">
                <a:latin typeface="Garamond"/>
                <a:cs typeface="Garamond"/>
              </a:rPr>
              <a:t>ground</a:t>
            </a:r>
            <a:r>
              <a:rPr lang="en-US" dirty="0" smtClean="0">
                <a:latin typeface="Garamond"/>
                <a:cs typeface="Garamond"/>
              </a:rPr>
              <a:t>water: x5 higher </a:t>
            </a:r>
            <a:r>
              <a:rPr lang="en-US" baseline="30000" dirty="0" smtClean="0">
                <a:latin typeface="Garamond"/>
                <a:cs typeface="Garamond"/>
              </a:rPr>
              <a:t>210</a:t>
            </a:r>
            <a:r>
              <a:rPr lang="en-US" dirty="0" smtClean="0">
                <a:latin typeface="Garamond"/>
                <a:cs typeface="Garamond"/>
              </a:rPr>
              <a:t>Po  than </a:t>
            </a:r>
            <a:r>
              <a:rPr lang="en-US" dirty="0" smtClean="0">
                <a:latin typeface="Garamond"/>
                <a:cs typeface="Garamond"/>
              </a:rPr>
              <a:t>LNGS</a:t>
            </a:r>
          </a:p>
          <a:p>
            <a:pPr lvl="1"/>
            <a:r>
              <a:rPr lang="en-US" baseline="30000" dirty="0">
                <a:latin typeface="Garamond"/>
                <a:cs typeface="Garamond"/>
              </a:rPr>
              <a:t>210</a:t>
            </a:r>
            <a:r>
              <a:rPr lang="en-US" dirty="0">
                <a:latin typeface="Garamond"/>
                <a:cs typeface="Garamond"/>
              </a:rPr>
              <a:t>Po in </a:t>
            </a:r>
            <a:r>
              <a:rPr lang="en-US" dirty="0" smtClean="0">
                <a:latin typeface="Garamond"/>
                <a:cs typeface="Garamond"/>
              </a:rPr>
              <a:t>water </a:t>
            </a:r>
            <a:r>
              <a:rPr lang="en-US" dirty="0">
                <a:latin typeface="Garamond"/>
                <a:cs typeface="Garamond"/>
              </a:rPr>
              <a:t>measured by auto-deposition on silver </a:t>
            </a:r>
            <a:r>
              <a:rPr lang="en-US" dirty="0" smtClean="0">
                <a:latin typeface="Garamond"/>
                <a:cs typeface="Garamond"/>
              </a:rPr>
              <a:t>foils </a:t>
            </a:r>
            <a:r>
              <a:rPr lang="en-US" dirty="0">
                <a:latin typeface="Garamond"/>
                <a:cs typeface="Garamond"/>
              </a:rPr>
              <a:t>and alpha particle counting. </a:t>
            </a:r>
            <a:endParaRPr lang="en-US" dirty="0" smtClean="0">
              <a:latin typeface="Garamond"/>
              <a:cs typeface="Garamond"/>
            </a:endParaRPr>
          </a:p>
          <a:p>
            <a:r>
              <a:rPr lang="en-US" dirty="0" smtClean="0">
                <a:latin typeface="Garamond"/>
                <a:cs typeface="Garamond"/>
              </a:rPr>
              <a:t>Successful Results</a:t>
            </a:r>
            <a:r>
              <a:rPr lang="en-US" dirty="0" smtClean="0">
                <a:latin typeface="Garamond"/>
                <a:cs typeface="Garamond"/>
              </a:rPr>
              <a:t>:</a:t>
            </a:r>
          </a:p>
          <a:p>
            <a:pPr lvl="1"/>
            <a:r>
              <a:rPr lang="en-US" dirty="0" smtClean="0">
                <a:latin typeface="Garamond"/>
                <a:cs typeface="Garamond"/>
              </a:rPr>
              <a:t>No </a:t>
            </a:r>
            <a:r>
              <a:rPr lang="en-US" baseline="30000" dirty="0" smtClean="0">
                <a:latin typeface="Garamond"/>
                <a:cs typeface="Garamond"/>
              </a:rPr>
              <a:t>210</a:t>
            </a:r>
            <a:r>
              <a:rPr lang="en-US" dirty="0" smtClean="0">
                <a:latin typeface="Garamond"/>
                <a:cs typeface="Garamond"/>
              </a:rPr>
              <a:t>Po detected </a:t>
            </a:r>
            <a:r>
              <a:rPr lang="en-US" dirty="0">
                <a:latin typeface="Garamond"/>
                <a:cs typeface="Garamond"/>
              </a:rPr>
              <a:t>in </a:t>
            </a:r>
            <a:r>
              <a:rPr lang="en-US" dirty="0" smtClean="0">
                <a:latin typeface="Garamond"/>
                <a:cs typeface="Garamond"/>
              </a:rPr>
              <a:t>product:  </a:t>
            </a:r>
            <a:r>
              <a:rPr lang="en-US" dirty="0">
                <a:latin typeface="Garamond"/>
                <a:cs typeface="Garamond"/>
              </a:rPr>
              <a:t>reduction factor &gt; </a:t>
            </a:r>
            <a:r>
              <a:rPr lang="en-US" dirty="0" smtClean="0">
                <a:latin typeface="Garamond"/>
                <a:cs typeface="Garamond"/>
              </a:rPr>
              <a:t>300.</a:t>
            </a:r>
            <a:endParaRPr lang="en-US" dirty="0">
              <a:latin typeface="Garamond"/>
              <a:cs typeface="Garamond"/>
            </a:endParaRPr>
          </a:p>
          <a:p>
            <a:pPr lvl="1"/>
            <a:endParaRPr lang="en-US" dirty="0" smtClean="0">
              <a:latin typeface="Garamond"/>
              <a:cs typeface="Garamond"/>
            </a:endParaRPr>
          </a:p>
          <a:p>
            <a:pPr lvl="1"/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Stanford Univsersity Seminar May 7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44C2-94C5-664B-85B4-0FEBE2CE0F0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33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Garamond"/>
                <a:cs typeface="Garamond"/>
              </a:rPr>
              <a:t>Upgrade of</a:t>
            </a:r>
            <a:r>
              <a:rPr lang="en-US" dirty="0" smtClean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Garamond"/>
                <a:cs typeface="Garamond"/>
              </a:rPr>
              <a:t>Water Extraction </a:t>
            </a:r>
            <a:r>
              <a:rPr lang="en-US" dirty="0" smtClean="0">
                <a:solidFill>
                  <a:srgbClr val="FFFFFF"/>
                </a:solidFill>
                <a:latin typeface="Garamond"/>
                <a:cs typeface="Garamond"/>
              </a:rPr>
              <a:t>System</a:t>
            </a:r>
            <a:r>
              <a:rPr lang="en-US" dirty="0">
                <a:solidFill>
                  <a:srgbClr val="FFFFFF"/>
                </a:solidFill>
                <a:latin typeface="Garamond"/>
                <a:cs typeface="Garamond"/>
              </a:rPr>
              <a:t/>
            </a:r>
            <a:br>
              <a:rPr lang="en-US" dirty="0">
                <a:solidFill>
                  <a:srgbClr val="FFFFFF"/>
                </a:solidFill>
                <a:latin typeface="Garamond"/>
                <a:cs typeface="Garamond"/>
              </a:rPr>
            </a:br>
            <a:r>
              <a:rPr lang="en-US" sz="2200" dirty="0" smtClean="0">
                <a:solidFill>
                  <a:srgbClr val="FFFFFF"/>
                </a:solidFill>
                <a:latin typeface="Garamond"/>
                <a:cs typeface="Garamond"/>
              </a:rPr>
              <a:t>Previous</a:t>
            </a:r>
            <a:r>
              <a:rPr lang="en-US" sz="2200" dirty="0" smtClean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Garamond"/>
                <a:cs typeface="Garamond"/>
              </a:rPr>
              <a:t>&amp; </a:t>
            </a:r>
            <a:r>
              <a:rPr lang="en-US" sz="2200" dirty="0" smtClean="0">
                <a:solidFill>
                  <a:srgbClr val="FFFFFF"/>
                </a:solidFill>
                <a:latin typeface="Garamond"/>
                <a:cs typeface="Garamond"/>
              </a:rPr>
              <a:t>New</a:t>
            </a:r>
            <a:r>
              <a:rPr lang="en-US" sz="2200" dirty="0" smtClean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lang="en-US" sz="2200" dirty="0" smtClean="0">
                <a:solidFill>
                  <a:srgbClr val="FFFFFF"/>
                </a:solidFill>
                <a:latin typeface="Garamond"/>
                <a:cs typeface="Garamond"/>
              </a:rPr>
              <a:t>Upgrade with 2 </a:t>
            </a:r>
            <a:r>
              <a:rPr lang="en-US" sz="2200" dirty="0" smtClean="0">
                <a:solidFill>
                  <a:srgbClr val="FFFFFF"/>
                </a:solidFill>
                <a:latin typeface="Garamond"/>
                <a:cs typeface="Garamond"/>
              </a:rPr>
              <a:t>New Fractional </a:t>
            </a:r>
            <a:r>
              <a:rPr lang="en-US" sz="2200" dirty="0" smtClean="0">
                <a:solidFill>
                  <a:srgbClr val="FFFFFF"/>
                </a:solidFill>
                <a:latin typeface="Garamond"/>
                <a:cs typeface="Garamond"/>
              </a:rPr>
              <a:t>Distillation </a:t>
            </a:r>
            <a:r>
              <a:rPr lang="en-US" sz="2200" dirty="0">
                <a:solidFill>
                  <a:srgbClr val="FFFFFF"/>
                </a:solidFill>
                <a:latin typeface="Garamond"/>
                <a:cs typeface="Garamond"/>
              </a:rPr>
              <a:t>C</a:t>
            </a:r>
            <a:r>
              <a:rPr lang="en-US" sz="2200" dirty="0" smtClean="0">
                <a:solidFill>
                  <a:srgbClr val="FFFFFF"/>
                </a:solidFill>
                <a:latin typeface="Garamond"/>
                <a:cs typeface="Garamond"/>
              </a:rPr>
              <a:t>olumns</a:t>
            </a:r>
            <a:r>
              <a:rPr lang="en-US" sz="2200" dirty="0">
                <a:solidFill>
                  <a:srgbClr val="FFFFFF"/>
                </a:solidFill>
                <a:latin typeface="Garamond"/>
                <a:cs typeface="Garamond"/>
              </a:rPr>
              <a:t/>
            </a:r>
            <a:br>
              <a:rPr lang="en-US" sz="2200" dirty="0">
                <a:solidFill>
                  <a:srgbClr val="FFFFFF"/>
                </a:solidFill>
                <a:latin typeface="Garamond"/>
                <a:cs typeface="Garamond"/>
              </a:rPr>
            </a:br>
            <a:endParaRPr lang="en-US" sz="2200" dirty="0">
              <a:solidFill>
                <a:srgbClr val="FFFFFF"/>
              </a:solidFill>
              <a:latin typeface="Garamond"/>
              <a:cs typeface="Garamond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Low Radioactivity Techniques, Seattle WA PNNL &amp; Univ. Washington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schemeClr val="tx1"/>
                </a:solidFill>
              </a:rPr>
              <a:pPr/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96994" y="5387126"/>
            <a:ext cx="2001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Make-up water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system not shown.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943" y="1649719"/>
            <a:ext cx="1093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Proposed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System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46630" y="1697872"/>
            <a:ext cx="1357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Present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System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81714" y="5343329"/>
            <a:ext cx="2001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Make-up water</a:t>
            </a:r>
          </a:p>
          <a:p>
            <a:r>
              <a:rPr lang="en-US" dirty="0">
                <a:solidFill>
                  <a:schemeClr val="bg1"/>
                </a:solidFill>
              </a:rPr>
              <a:t> system not shown.</a:t>
            </a:r>
          </a:p>
        </p:txBody>
      </p:sp>
      <p:pic>
        <p:nvPicPr>
          <p:cNvPr id="8" name="Content Placeholder 7" descr="Water Extraction System Upgrade_RV1.pd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642" b="-6642"/>
          <a:stretch>
            <a:fillRect/>
          </a:stretch>
        </p:blipFill>
        <p:spPr>
          <a:solidFill>
            <a:srgbClr val="FFFFFF"/>
          </a:solidFill>
        </p:spPr>
      </p:pic>
      <p:sp>
        <p:nvSpPr>
          <p:cNvPr id="11" name="TextBox 10"/>
          <p:cNvSpPr txBox="1"/>
          <p:nvPr/>
        </p:nvSpPr>
        <p:spPr>
          <a:xfrm>
            <a:off x="4846630" y="1803400"/>
            <a:ext cx="117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Proposed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System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" name="Content Placeholder 19" descr="Water Extraction System-small.pdf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1" b="-981"/>
          <a:stretch>
            <a:fillRect/>
          </a:stretch>
        </p:blipFill>
        <p:spPr/>
      </p:pic>
      <p:sp>
        <p:nvSpPr>
          <p:cNvPr id="21" name="TextBox 20"/>
          <p:cNvSpPr txBox="1"/>
          <p:nvPr/>
        </p:nvSpPr>
        <p:spPr>
          <a:xfrm>
            <a:off x="637812" y="1972884"/>
            <a:ext cx="966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Current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System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18-20,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55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17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Conclusions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1540"/>
            <a:ext cx="8229600" cy="499321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Garamond"/>
                <a:cs typeface="Garamond"/>
              </a:rPr>
              <a:t>Poor removal of </a:t>
            </a:r>
            <a:r>
              <a:rPr lang="en-US" baseline="30000" dirty="0" smtClean="0">
                <a:latin typeface="Garamond"/>
                <a:cs typeface="Garamond"/>
              </a:rPr>
              <a:t>210</a:t>
            </a:r>
            <a:r>
              <a:rPr lang="en-US" dirty="0" smtClean="0">
                <a:latin typeface="Garamond"/>
                <a:cs typeface="Garamond"/>
              </a:rPr>
              <a:t>Pb and </a:t>
            </a:r>
            <a:r>
              <a:rPr lang="en-US" baseline="30000" dirty="0" smtClean="0">
                <a:latin typeface="Garamond"/>
                <a:cs typeface="Garamond"/>
              </a:rPr>
              <a:t>210</a:t>
            </a:r>
            <a:r>
              <a:rPr lang="en-US" dirty="0" smtClean="0">
                <a:latin typeface="Garamond"/>
                <a:cs typeface="Garamond"/>
              </a:rPr>
              <a:t>Po in water purification process and bio-methylation of </a:t>
            </a:r>
            <a:r>
              <a:rPr lang="en-US" baseline="30000" dirty="0" smtClean="0">
                <a:latin typeface="Garamond"/>
                <a:cs typeface="Garamond"/>
              </a:rPr>
              <a:t>210</a:t>
            </a:r>
            <a:r>
              <a:rPr lang="en-US" dirty="0" smtClean="0">
                <a:latin typeface="Garamond"/>
                <a:cs typeface="Garamond"/>
              </a:rPr>
              <a:t>Po have been identified as serious sources of background.</a:t>
            </a:r>
          </a:p>
          <a:p>
            <a:pPr lvl="1"/>
            <a:r>
              <a:rPr lang="en-US" dirty="0" smtClean="0">
                <a:latin typeface="Garamond"/>
                <a:cs typeface="Garamond"/>
              </a:rPr>
              <a:t>Can explain initial  much  higher </a:t>
            </a:r>
            <a:r>
              <a:rPr lang="en-US" baseline="30000" dirty="0" smtClean="0">
                <a:latin typeface="Garamond"/>
                <a:cs typeface="Garamond"/>
              </a:rPr>
              <a:t>210</a:t>
            </a:r>
            <a:r>
              <a:rPr lang="en-US" dirty="0" smtClean="0">
                <a:latin typeface="Garamond"/>
                <a:cs typeface="Garamond"/>
              </a:rPr>
              <a:t>Po &gt;&gt; </a:t>
            </a:r>
            <a:r>
              <a:rPr lang="en-US" baseline="30000" dirty="0" smtClean="0">
                <a:latin typeface="Garamond"/>
                <a:cs typeface="Garamond"/>
              </a:rPr>
              <a:t>210</a:t>
            </a:r>
            <a:r>
              <a:rPr lang="en-US" dirty="0" smtClean="0">
                <a:latin typeface="Garamond"/>
                <a:cs typeface="Garamond"/>
              </a:rPr>
              <a:t>Bi.</a:t>
            </a:r>
          </a:p>
          <a:p>
            <a:pPr lvl="1"/>
            <a:r>
              <a:rPr lang="en-US" dirty="0" smtClean="0">
                <a:latin typeface="Garamond"/>
                <a:cs typeface="Garamond"/>
              </a:rPr>
              <a:t>New distillation methods to improve water extraction have been identified and tested.  Columns under construction.</a:t>
            </a:r>
            <a:endParaRPr lang="en-US" dirty="0">
              <a:latin typeface="Garamond"/>
              <a:cs typeface="Garamond"/>
            </a:endParaRPr>
          </a:p>
          <a:p>
            <a:r>
              <a:rPr lang="en-US" dirty="0" smtClean="0">
                <a:latin typeface="Garamond"/>
                <a:cs typeface="Garamond"/>
              </a:rPr>
              <a:t>Direct  distillation of PC </a:t>
            </a:r>
            <a:r>
              <a:rPr lang="en-US" dirty="0">
                <a:latin typeface="Garamond"/>
                <a:cs typeface="Garamond"/>
              </a:rPr>
              <a:t>and </a:t>
            </a:r>
            <a:r>
              <a:rPr lang="en-US" dirty="0" smtClean="0">
                <a:latin typeface="Garamond"/>
                <a:cs typeface="Garamond"/>
              </a:rPr>
              <a:t>PPO is also available.</a:t>
            </a:r>
          </a:p>
          <a:p>
            <a:pPr lvl="1"/>
            <a:r>
              <a:rPr lang="en-US" dirty="0" smtClean="0">
                <a:latin typeface="Garamond"/>
                <a:cs typeface="Garamond"/>
              </a:rPr>
              <a:t>Existing distillation column </a:t>
            </a:r>
            <a:r>
              <a:rPr lang="en-US" dirty="0">
                <a:latin typeface="Garamond"/>
                <a:cs typeface="Garamond"/>
              </a:rPr>
              <a:t>for </a:t>
            </a:r>
            <a:r>
              <a:rPr lang="en-US" dirty="0" smtClean="0">
                <a:latin typeface="Garamond"/>
                <a:cs typeface="Garamond"/>
              </a:rPr>
              <a:t>PC</a:t>
            </a:r>
          </a:p>
          <a:p>
            <a:pPr lvl="1"/>
            <a:r>
              <a:rPr lang="en-US" dirty="0">
                <a:latin typeface="Garamond"/>
                <a:cs typeface="Garamond"/>
              </a:rPr>
              <a:t>A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>
                <a:latin typeface="Garamond"/>
                <a:cs typeface="Garamond"/>
              </a:rPr>
              <a:t>new distillation column for </a:t>
            </a:r>
            <a:r>
              <a:rPr lang="en-US" dirty="0" smtClean="0">
                <a:latin typeface="Garamond"/>
                <a:cs typeface="Garamond"/>
              </a:rPr>
              <a:t>PPO</a:t>
            </a:r>
          </a:p>
          <a:p>
            <a:r>
              <a:rPr lang="en-US" dirty="0" smtClean="0">
                <a:latin typeface="Garamond"/>
                <a:cs typeface="Garamond"/>
              </a:rPr>
              <a:t>Radioactivity in “purified groundwater” is problematic.</a:t>
            </a:r>
          </a:p>
          <a:p>
            <a:pPr lvl="1"/>
            <a:r>
              <a:rPr lang="en-US" dirty="0" smtClean="0">
                <a:latin typeface="Garamond"/>
                <a:cs typeface="Garamond"/>
              </a:rPr>
              <a:t>Use with care in </a:t>
            </a:r>
            <a:r>
              <a:rPr lang="en-US" dirty="0">
                <a:latin typeface="Garamond"/>
                <a:cs typeface="Garamond"/>
              </a:rPr>
              <a:t>other low-background experiments</a:t>
            </a:r>
            <a:r>
              <a:rPr lang="en-US" dirty="0" smtClean="0">
                <a:latin typeface="Garamond"/>
                <a:cs typeface="Garamond"/>
              </a:rPr>
              <a:t>.</a:t>
            </a:r>
          </a:p>
          <a:p>
            <a:r>
              <a:rPr lang="en-US" dirty="0" smtClean="0">
                <a:latin typeface="Garamond"/>
                <a:cs typeface="Garamond"/>
              </a:rPr>
              <a:t>Prospects for CNO with </a:t>
            </a:r>
            <a:r>
              <a:rPr lang="en-US" dirty="0" err="1" smtClean="0">
                <a:latin typeface="Garamond"/>
                <a:cs typeface="Garamond"/>
              </a:rPr>
              <a:t>Borexino</a:t>
            </a:r>
            <a:r>
              <a:rPr lang="en-US" dirty="0" smtClean="0">
                <a:latin typeface="Garamond"/>
                <a:cs typeface="Garamond"/>
              </a:rPr>
              <a:t> look good.</a:t>
            </a:r>
          </a:p>
          <a:p>
            <a:endParaRPr lang="en-US" dirty="0" smtClean="0">
              <a:latin typeface="Garamond"/>
              <a:cs typeface="Garamond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Garamond"/>
                <a:cs typeface="Garamond"/>
              </a:rPr>
              <a:t>March 18-20, 2015</a:t>
            </a:r>
            <a:endParaRPr lang="en-US">
              <a:latin typeface="Garamond"/>
              <a:cs typeface="Garamon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Garamond"/>
                <a:cs typeface="Garamond"/>
              </a:rPr>
              <a:t>Low Radioactivity Techniques, Seattle WA PNNL &amp; Univ. Washington </a:t>
            </a:r>
            <a:endParaRPr lang="en-US">
              <a:latin typeface="Garamond"/>
              <a:cs typeface="Garamon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FACB-A014-2940-828C-92502F3D8976}" type="slidenum">
              <a:rPr lang="en-US" smtClean="0">
                <a:latin typeface="Garamond"/>
                <a:cs typeface="Garamond"/>
              </a:rPr>
              <a:t>22</a:t>
            </a:fld>
            <a:endParaRPr lang="en-US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425875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The End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Garamond"/>
                <a:cs typeface="Garamond"/>
              </a:rPr>
              <a:t>March 18-20, 2015</a:t>
            </a:r>
            <a:endParaRPr lang="en-US">
              <a:latin typeface="Garamond"/>
              <a:cs typeface="Garamon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Garamond"/>
                <a:cs typeface="Garamond"/>
              </a:rPr>
              <a:t>Low Radioactivity Techniques, Seattle WA PNNL &amp; Univ. Washington </a:t>
            </a:r>
            <a:endParaRPr lang="en-US">
              <a:latin typeface="Garamond"/>
              <a:cs typeface="Garamon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FACB-A014-2940-828C-92502F3D8976}" type="slidenum">
              <a:rPr lang="en-US" smtClean="0">
                <a:latin typeface="Garamond"/>
                <a:cs typeface="Garamond"/>
              </a:rPr>
              <a:t>23</a:t>
            </a:fld>
            <a:endParaRPr lang="en-US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570890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86469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Spares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18-20,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Techniques, Seattle WA PNNL &amp; Univ. Washington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FACB-A014-2940-828C-92502F3D897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05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Element </a:t>
            </a:r>
            <a:r>
              <a:rPr lang="en-US" dirty="0" err="1" smtClean="0">
                <a:latin typeface="Garamond"/>
                <a:cs typeface="Garamond"/>
              </a:rPr>
              <a:t>Biomethylation</a:t>
            </a:r>
            <a:endParaRPr lang="en-US" dirty="0">
              <a:latin typeface="Garamond"/>
              <a:cs typeface="Garamond"/>
            </a:endParaRPr>
          </a:p>
        </p:txBody>
      </p:sp>
      <p:pic>
        <p:nvPicPr>
          <p:cNvPr id="7" name="Content Placeholder 6" descr="Element biomethylation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8" r="-2404"/>
          <a:stretch/>
        </p:blipFill>
        <p:spPr>
          <a:xfrm>
            <a:off x="3155965" y="1394959"/>
            <a:ext cx="5670499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Garamond"/>
                <a:cs typeface="Garamond"/>
              </a:rPr>
              <a:t>March 18-20, 2015</a:t>
            </a:r>
            <a:endParaRPr lang="en-US">
              <a:latin typeface="Garamond"/>
              <a:cs typeface="Garamon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Garamond"/>
                <a:cs typeface="Garamond"/>
              </a:rPr>
              <a:t>Low Radioactivity Techniques, Seattle WA PNNL &amp; Univ. Washington </a:t>
            </a:r>
            <a:endParaRPr lang="en-US">
              <a:latin typeface="Garamond"/>
              <a:cs typeface="Garamon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FACB-A014-2940-828C-92502F3D8976}" type="slidenum">
              <a:rPr lang="en-US" smtClean="0">
                <a:latin typeface="Garamond"/>
                <a:cs typeface="Garamond"/>
              </a:rPr>
              <a:t>25</a:t>
            </a:fld>
            <a:endParaRPr lang="en-US">
              <a:latin typeface="Garamond"/>
              <a:cs typeface="Garam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1121" y="1706082"/>
            <a:ext cx="305897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John Thayer,</a:t>
            </a:r>
          </a:p>
          <a:p>
            <a:r>
              <a:rPr lang="en-US" dirty="0" smtClean="0">
                <a:latin typeface="Garamond"/>
                <a:cs typeface="Garamond"/>
              </a:rPr>
              <a:t>“Biological methylation of</a:t>
            </a:r>
          </a:p>
          <a:p>
            <a:r>
              <a:rPr lang="en-US" dirty="0">
                <a:latin typeface="Garamond"/>
                <a:cs typeface="Garamond"/>
              </a:rPr>
              <a:t>l</a:t>
            </a:r>
            <a:r>
              <a:rPr lang="en-US" dirty="0" smtClean="0">
                <a:latin typeface="Garamond"/>
                <a:cs typeface="Garamond"/>
              </a:rPr>
              <a:t>ess-studied elements.”</a:t>
            </a:r>
          </a:p>
          <a:p>
            <a:r>
              <a:rPr lang="en-US" dirty="0" smtClean="0">
                <a:latin typeface="Garamond"/>
                <a:cs typeface="Garamond"/>
              </a:rPr>
              <a:t>Applied Organometallic Chem.,</a:t>
            </a:r>
          </a:p>
          <a:p>
            <a:r>
              <a:rPr lang="en-US" dirty="0" smtClean="0">
                <a:latin typeface="Garamond"/>
                <a:cs typeface="Garamond"/>
              </a:rPr>
              <a:t>16, 677 (2002)</a:t>
            </a:r>
          </a:p>
          <a:p>
            <a:endParaRPr lang="en-US" dirty="0">
              <a:latin typeface="Garamond"/>
              <a:cs typeface="Garamond"/>
            </a:endParaRPr>
          </a:p>
          <a:p>
            <a:r>
              <a:rPr lang="en-US" dirty="0" smtClean="0">
                <a:latin typeface="Garamond"/>
                <a:cs typeface="Garamond"/>
              </a:rPr>
              <a:t>1:  bacteria</a:t>
            </a:r>
          </a:p>
          <a:p>
            <a:r>
              <a:rPr lang="en-US" dirty="0" smtClean="0">
                <a:latin typeface="Garamond"/>
                <a:cs typeface="Garamond"/>
              </a:rPr>
              <a:t>2: fungi/algae/yeast</a:t>
            </a:r>
          </a:p>
          <a:p>
            <a:r>
              <a:rPr lang="en-US" dirty="0" smtClean="0">
                <a:latin typeface="Garamond"/>
                <a:cs typeface="Garamond"/>
              </a:rPr>
              <a:t>3: plants</a:t>
            </a:r>
          </a:p>
          <a:p>
            <a:r>
              <a:rPr lang="en-US" dirty="0" smtClean="0">
                <a:latin typeface="Garamond"/>
                <a:cs typeface="Garamond"/>
              </a:rPr>
              <a:t>4:  animals</a:t>
            </a:r>
          </a:p>
          <a:p>
            <a:endParaRPr lang="en-US" dirty="0" smtClean="0">
              <a:latin typeface="Garamond"/>
              <a:cs typeface="Garamond"/>
            </a:endParaRPr>
          </a:p>
          <a:p>
            <a:endParaRPr lang="en-US" dirty="0" smtClean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533387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Garamond"/>
                <a:cs typeface="Garamond"/>
              </a:rPr>
              <a:t> N</a:t>
            </a:r>
            <a:r>
              <a:rPr lang="en-US" baseline="-25000" dirty="0" smtClean="0">
                <a:latin typeface="Garamond"/>
                <a:cs typeface="Garamond"/>
              </a:rPr>
              <a:t>2</a:t>
            </a:r>
            <a:r>
              <a:rPr lang="en-US" dirty="0" smtClean="0">
                <a:latin typeface="Garamond"/>
                <a:cs typeface="Garamond"/>
              </a:rPr>
              <a:t> Stripping of </a:t>
            </a:r>
            <a:r>
              <a:rPr lang="en-US" baseline="30000" dirty="0" smtClean="0">
                <a:latin typeface="Garamond"/>
                <a:cs typeface="Garamond"/>
              </a:rPr>
              <a:t>210</a:t>
            </a:r>
            <a:r>
              <a:rPr lang="en-US" dirty="0" smtClean="0">
                <a:latin typeface="Garamond"/>
                <a:cs typeface="Garamond"/>
              </a:rPr>
              <a:t>Po </a:t>
            </a:r>
            <a:r>
              <a:rPr lang="en-US" dirty="0" smtClean="0">
                <a:latin typeface="Garamond"/>
                <a:cs typeface="Garamond"/>
              </a:rPr>
              <a:t>from Well Water</a:t>
            </a:r>
            <a:endParaRPr lang="en-US" dirty="0">
              <a:latin typeface="Garamond"/>
              <a:cs typeface="Garamond"/>
            </a:endParaRPr>
          </a:p>
        </p:txBody>
      </p:sp>
      <p:pic>
        <p:nvPicPr>
          <p:cNvPr id="6" name="Content Placeholder 5" descr="Hussain 210Po stripping result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89" b="-7489"/>
          <a:stretch>
            <a:fillRect/>
          </a:stretch>
        </p:blipFill>
        <p:spPr/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52A3-06CB-0441-8CA1-931C4576210B}" type="slidenum">
              <a:rPr lang="en-US" smtClean="0">
                <a:latin typeface="Garamond"/>
                <a:cs typeface="Garamond"/>
              </a:rPr>
              <a:t>26</a:t>
            </a:fld>
            <a:endParaRPr lang="en-US">
              <a:latin typeface="Garamond"/>
              <a:cs typeface="Garamond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Garamond"/>
                <a:cs typeface="Garamond"/>
              </a:rPr>
              <a:t>March 18-20, 2015</a:t>
            </a:r>
            <a:endParaRPr lang="en-US">
              <a:latin typeface="Garamond"/>
              <a:cs typeface="Garamond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Garamond"/>
                <a:cs typeface="Garamond"/>
              </a:rPr>
              <a:t>Low Radioactivity Techniques, Seattle WA PNNL &amp; Univ. Washington </a:t>
            </a:r>
            <a:endParaRPr lang="en-US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745289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Garamond"/>
                <a:cs typeface="Garamond"/>
              </a:rPr>
              <a:t>Volatility </a:t>
            </a:r>
            <a:r>
              <a:rPr lang="en-US" dirty="0" smtClean="0">
                <a:latin typeface="Garamond"/>
                <a:cs typeface="Garamond"/>
              </a:rPr>
              <a:t>of </a:t>
            </a:r>
            <a:r>
              <a:rPr lang="en-US" baseline="30000" dirty="0" smtClean="0">
                <a:latin typeface="Garamond"/>
                <a:cs typeface="Garamond"/>
              </a:rPr>
              <a:t>210</a:t>
            </a:r>
            <a:r>
              <a:rPr lang="en-US" dirty="0" smtClean="0">
                <a:latin typeface="Garamond"/>
                <a:cs typeface="Garamond"/>
              </a:rPr>
              <a:t>Po Spiked Bread Mold</a:t>
            </a:r>
            <a:endParaRPr lang="en-US" dirty="0">
              <a:latin typeface="Garamond"/>
              <a:cs typeface="Garamond"/>
            </a:endParaRPr>
          </a:p>
        </p:txBody>
      </p:sp>
      <p:pic>
        <p:nvPicPr>
          <p:cNvPr id="4" name="Content Placeholder 3" descr="Hussain Bread data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52" b="-4352"/>
          <a:stretch>
            <a:fillRect/>
          </a:stretch>
        </p:blipFill>
        <p:spPr/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52A3-06CB-0441-8CA1-931C4576210B}" type="slidenum">
              <a:rPr lang="en-US" smtClean="0">
                <a:latin typeface="Garamond"/>
                <a:cs typeface="Garamond"/>
              </a:rPr>
              <a:t>27</a:t>
            </a:fld>
            <a:endParaRPr lang="en-US">
              <a:latin typeface="Garamond"/>
              <a:cs typeface="Garamond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Garamond"/>
                <a:cs typeface="Garamond"/>
              </a:rPr>
              <a:t>March 18-20, 2015</a:t>
            </a:r>
            <a:endParaRPr lang="en-US">
              <a:latin typeface="Garamond"/>
              <a:cs typeface="Garamon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Garamond"/>
                <a:cs typeface="Garamond"/>
              </a:rPr>
              <a:t>Low Radioactivity Techniques, Seattle WA PNNL &amp; Univ. Washington </a:t>
            </a:r>
            <a:endParaRPr lang="en-US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5709234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562"/>
            <a:ext cx="8229600" cy="1143000"/>
          </a:xfrm>
        </p:spPr>
        <p:txBody>
          <a:bodyPr>
            <a:normAutofit/>
          </a:bodyPr>
          <a:lstStyle/>
          <a:p>
            <a:r>
              <a:rPr lang="en-US" baseline="30000" dirty="0" smtClean="0">
                <a:latin typeface="Garamond"/>
                <a:cs typeface="Garamond"/>
              </a:rPr>
              <a:t>210</a:t>
            </a:r>
            <a:r>
              <a:rPr lang="en-US" dirty="0" smtClean="0">
                <a:latin typeface="Garamond"/>
                <a:cs typeface="Garamond"/>
              </a:rPr>
              <a:t>Pb and </a:t>
            </a:r>
            <a:r>
              <a:rPr lang="en-US" baseline="30000" dirty="0" smtClean="0">
                <a:latin typeface="Garamond"/>
                <a:cs typeface="Garamond"/>
              </a:rPr>
              <a:t>210</a:t>
            </a:r>
            <a:r>
              <a:rPr lang="en-US" dirty="0" smtClean="0">
                <a:latin typeface="Garamond"/>
                <a:cs typeface="Garamond"/>
              </a:rPr>
              <a:t>Po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smtClean="0">
                <a:latin typeface="Garamond"/>
                <a:cs typeface="Garamond"/>
              </a:rPr>
              <a:t>in the </a:t>
            </a:r>
            <a:r>
              <a:rPr lang="en-US" dirty="0" smtClean="0">
                <a:latin typeface="Garamond"/>
                <a:cs typeface="Garamond"/>
              </a:rPr>
              <a:t>Environment 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10817" y="1173905"/>
            <a:ext cx="4040188" cy="38522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>
                <a:latin typeface="Garamond"/>
                <a:cs typeface="Garamond"/>
              </a:rPr>
              <a:t>Radon in </a:t>
            </a:r>
            <a:r>
              <a:rPr lang="en-US" dirty="0" smtClean="0">
                <a:latin typeface="Garamond"/>
                <a:cs typeface="Garamond"/>
              </a:rPr>
              <a:t>Outside Air (</a:t>
            </a:r>
            <a:r>
              <a:rPr lang="en-US" dirty="0" err="1" smtClean="0">
                <a:latin typeface="Garamond"/>
                <a:cs typeface="Garamond"/>
              </a:rPr>
              <a:t>Bq</a:t>
            </a:r>
            <a:r>
              <a:rPr lang="en-US" dirty="0" smtClean="0">
                <a:latin typeface="Garamond"/>
                <a:cs typeface="Garamond"/>
              </a:rPr>
              <a:t>/m</a:t>
            </a:r>
            <a:r>
              <a:rPr lang="en-US" baseline="30000" dirty="0" smtClean="0">
                <a:latin typeface="Garamond"/>
                <a:cs typeface="Garamond"/>
              </a:rPr>
              <a:t>3</a:t>
            </a:r>
            <a:r>
              <a:rPr lang="en-US" dirty="0" smtClean="0">
                <a:latin typeface="Garamond"/>
                <a:cs typeface="Garamond"/>
              </a:rPr>
              <a:t>)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1419375" y="1623271"/>
            <a:ext cx="4040188" cy="141688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aseline="30000" dirty="0" smtClean="0">
                <a:latin typeface="Garamond"/>
                <a:cs typeface="Garamond"/>
              </a:rPr>
              <a:t>222</a:t>
            </a:r>
            <a:r>
              <a:rPr lang="en-US" dirty="0" smtClean="0">
                <a:latin typeface="Garamond"/>
                <a:cs typeface="Garamond"/>
              </a:rPr>
              <a:t>Rn:	~10 </a:t>
            </a:r>
          </a:p>
          <a:p>
            <a:r>
              <a:rPr lang="en-US" baseline="30000" dirty="0" smtClean="0">
                <a:latin typeface="Garamond"/>
                <a:cs typeface="Garamond"/>
              </a:rPr>
              <a:t>210</a:t>
            </a:r>
            <a:r>
              <a:rPr lang="en-US" dirty="0" smtClean="0">
                <a:latin typeface="Garamond"/>
                <a:cs typeface="Garamond"/>
              </a:rPr>
              <a:t>Pb:	0.12 – 1.5</a:t>
            </a:r>
          </a:p>
          <a:p>
            <a:r>
              <a:rPr lang="en-US" baseline="30000" dirty="0" smtClean="0">
                <a:latin typeface="Garamond"/>
                <a:cs typeface="Garamond"/>
              </a:rPr>
              <a:t>210</a:t>
            </a:r>
            <a:r>
              <a:rPr lang="en-US" dirty="0" smtClean="0">
                <a:latin typeface="Garamond"/>
                <a:cs typeface="Garamond"/>
              </a:rPr>
              <a:t>Po:	0.03 – 0.30   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FACB-A014-2940-828C-92502F3D8976}" type="slidenum">
              <a:rPr lang="en-US" smtClean="0">
                <a:latin typeface="Garamond"/>
                <a:cs typeface="Garamond"/>
              </a:rPr>
              <a:t>28</a:t>
            </a:fld>
            <a:endParaRPr lang="en-US">
              <a:latin typeface="Garamond"/>
              <a:cs typeface="Garamond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Garamond"/>
                <a:cs typeface="Garamond"/>
              </a:rPr>
              <a:t>March 18-20, 2015</a:t>
            </a:r>
            <a:endParaRPr lang="en-US">
              <a:latin typeface="Garamond"/>
              <a:cs typeface="Garamond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Garamond"/>
                <a:cs typeface="Garamond"/>
              </a:rPr>
              <a:t>Low Radioactivity Techniques, Seattle WA PNNL &amp; Univ. Washington </a:t>
            </a:r>
            <a:endParaRPr lang="en-US">
              <a:latin typeface="Garamond"/>
              <a:cs typeface="Garamon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8096" y="2954722"/>
            <a:ext cx="878799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Radon progeny in Groundwater.  Highly variable,  depending on rock.</a:t>
            </a:r>
          </a:p>
          <a:p>
            <a:endParaRPr lang="en-US" sz="2400" dirty="0" smtClean="0">
              <a:latin typeface="Garamond"/>
              <a:cs typeface="Garamond"/>
            </a:endParaRPr>
          </a:p>
          <a:p>
            <a:r>
              <a:rPr lang="en-US" sz="2400" dirty="0" smtClean="0">
                <a:latin typeface="Garamond"/>
                <a:cs typeface="Garamond"/>
              </a:rPr>
              <a:t>								</a:t>
            </a:r>
            <a:r>
              <a:rPr lang="en-US" sz="2400" baseline="30000" dirty="0" smtClean="0">
                <a:latin typeface="Garamond"/>
                <a:cs typeface="Garamond"/>
              </a:rPr>
              <a:t>210</a:t>
            </a:r>
            <a:r>
              <a:rPr lang="en-US" sz="2400" dirty="0" smtClean="0">
                <a:latin typeface="Garamond"/>
                <a:cs typeface="Garamond"/>
              </a:rPr>
              <a:t>Pb 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dirty="0" err="1">
                <a:latin typeface="Garamond"/>
                <a:cs typeface="Garamond"/>
              </a:rPr>
              <a:t>Bq</a:t>
            </a:r>
            <a:r>
              <a:rPr lang="en-US" sz="2400" dirty="0">
                <a:latin typeface="Garamond"/>
                <a:cs typeface="Garamond"/>
              </a:rPr>
              <a:t>/</a:t>
            </a:r>
            <a:r>
              <a:rPr lang="en-US" sz="2400" dirty="0" smtClean="0">
                <a:latin typeface="Garamond"/>
                <a:cs typeface="Garamond"/>
              </a:rPr>
              <a:t>m</a:t>
            </a:r>
            <a:r>
              <a:rPr lang="en-US" sz="2400" baseline="30000" dirty="0" smtClean="0">
                <a:latin typeface="Garamond"/>
                <a:cs typeface="Garamond"/>
              </a:rPr>
              <a:t>3</a:t>
            </a:r>
            <a:r>
              <a:rPr lang="en-US" sz="2400" dirty="0">
                <a:latin typeface="Garamond"/>
                <a:cs typeface="Garamond"/>
              </a:rPr>
              <a:t>)</a:t>
            </a:r>
            <a:r>
              <a:rPr lang="en-US" sz="2400" dirty="0" smtClean="0">
                <a:latin typeface="Garamond"/>
                <a:cs typeface="Garamond"/>
              </a:rPr>
              <a:t>				</a:t>
            </a:r>
            <a:r>
              <a:rPr lang="en-US" sz="2400" baseline="30000" dirty="0" smtClean="0">
                <a:latin typeface="Garamond"/>
                <a:cs typeface="Garamond"/>
              </a:rPr>
              <a:t>210</a:t>
            </a:r>
            <a:r>
              <a:rPr lang="en-US" sz="2400" dirty="0" smtClean="0">
                <a:latin typeface="Garamond"/>
                <a:cs typeface="Garamond"/>
              </a:rPr>
              <a:t>Po (</a:t>
            </a:r>
            <a:r>
              <a:rPr lang="en-US" sz="2400" dirty="0" err="1" smtClean="0">
                <a:latin typeface="Garamond"/>
                <a:cs typeface="Garamond"/>
              </a:rPr>
              <a:t>Bq</a:t>
            </a:r>
            <a:r>
              <a:rPr lang="en-US" sz="2400" dirty="0" smtClean="0">
                <a:latin typeface="Garamond"/>
                <a:cs typeface="Garamond"/>
              </a:rPr>
              <a:t>/m</a:t>
            </a:r>
            <a:r>
              <a:rPr lang="en-US" sz="2400" baseline="30000" dirty="0" smtClean="0">
                <a:latin typeface="Garamond"/>
                <a:cs typeface="Garamond"/>
              </a:rPr>
              <a:t>3</a:t>
            </a:r>
            <a:r>
              <a:rPr lang="en-US" sz="2400" dirty="0" smtClean="0">
                <a:latin typeface="Garamond"/>
                <a:cs typeface="Garamond"/>
              </a:rPr>
              <a:t>)</a:t>
            </a:r>
          </a:p>
          <a:p>
            <a:r>
              <a:rPr lang="en-US" sz="2400" dirty="0" smtClean="0">
                <a:latin typeface="Garamond"/>
                <a:cs typeface="Garamond"/>
              </a:rPr>
              <a:t>1.	Italian </a:t>
            </a:r>
            <a:r>
              <a:rPr lang="en-US" sz="2400" dirty="0">
                <a:latin typeface="Garamond"/>
                <a:cs typeface="Garamond"/>
              </a:rPr>
              <a:t>mineral </a:t>
            </a:r>
            <a:r>
              <a:rPr lang="en-US" sz="2400" dirty="0" smtClean="0">
                <a:latin typeface="Garamond"/>
                <a:cs typeface="Garamond"/>
              </a:rPr>
              <a:t>water:  </a:t>
            </a:r>
            <a:r>
              <a:rPr lang="en-US" sz="2400" dirty="0">
                <a:latin typeface="Garamond"/>
                <a:cs typeface="Garamond"/>
              </a:rPr>
              <a:t>					</a:t>
            </a:r>
            <a:r>
              <a:rPr lang="en-US" sz="2400" dirty="0" smtClean="0">
                <a:latin typeface="Garamond"/>
                <a:cs typeface="Garamond"/>
              </a:rPr>
              <a:t>      </a:t>
            </a:r>
            <a:r>
              <a:rPr lang="en-US" sz="2400" baseline="30000" dirty="0">
                <a:latin typeface="Garamond"/>
                <a:cs typeface="Garamond"/>
              </a:rPr>
              <a:t>	</a:t>
            </a:r>
            <a:r>
              <a:rPr lang="en-US" sz="2400" baseline="30000" dirty="0" smtClean="0">
                <a:latin typeface="Garamond"/>
                <a:cs typeface="Garamond"/>
              </a:rPr>
              <a:t>		</a:t>
            </a:r>
            <a:r>
              <a:rPr lang="en-US" sz="2400" dirty="0" smtClean="0">
                <a:latin typeface="Garamond"/>
                <a:cs typeface="Garamond"/>
              </a:rPr>
              <a:t>0.04 - 21</a:t>
            </a:r>
            <a:endParaRPr lang="en-US" sz="2400" dirty="0">
              <a:latin typeface="Garamond"/>
              <a:cs typeface="Garamond"/>
            </a:endParaRPr>
          </a:p>
          <a:p>
            <a:r>
              <a:rPr lang="en-US" sz="2400" dirty="0" smtClean="0">
                <a:latin typeface="Garamond"/>
                <a:cs typeface="Garamond"/>
              </a:rPr>
              <a:t>2.	Finnish </a:t>
            </a:r>
            <a:r>
              <a:rPr lang="en-US" sz="2400" dirty="0">
                <a:latin typeface="Garamond"/>
                <a:cs typeface="Garamond"/>
              </a:rPr>
              <a:t>wells:  	 </a:t>
            </a:r>
            <a:r>
              <a:rPr lang="en-US" sz="2400" dirty="0" smtClean="0">
                <a:latin typeface="Garamond"/>
                <a:cs typeface="Garamond"/>
              </a:rPr>
              <a:t>  </a:t>
            </a:r>
            <a:r>
              <a:rPr lang="en-US" sz="2400" baseline="30000" dirty="0">
                <a:latin typeface="Garamond"/>
                <a:cs typeface="Garamond"/>
              </a:rPr>
              <a:t>	</a:t>
            </a:r>
            <a:r>
              <a:rPr lang="en-US" sz="2400" baseline="30000" dirty="0" smtClean="0">
                <a:latin typeface="Garamond"/>
                <a:cs typeface="Garamond"/>
              </a:rPr>
              <a:t>			</a:t>
            </a:r>
            <a:r>
              <a:rPr lang="en-US" sz="2400" dirty="0" smtClean="0">
                <a:latin typeface="Garamond"/>
                <a:cs typeface="Garamond"/>
              </a:rPr>
              <a:t>7-40 </a:t>
            </a:r>
            <a:r>
              <a:rPr lang="en-US" sz="2400" dirty="0">
                <a:latin typeface="Garamond"/>
                <a:cs typeface="Garamond"/>
              </a:rPr>
              <a:t>	</a:t>
            </a:r>
            <a:r>
              <a:rPr lang="en-US" sz="2400" dirty="0" smtClean="0">
                <a:latin typeface="Garamond"/>
                <a:cs typeface="Garamond"/>
              </a:rPr>
              <a:t>       </a:t>
            </a:r>
            <a:r>
              <a:rPr lang="en-US" sz="2400" baseline="30000" dirty="0">
                <a:latin typeface="Garamond"/>
                <a:cs typeface="Garamond"/>
              </a:rPr>
              <a:t>	</a:t>
            </a:r>
            <a:r>
              <a:rPr lang="en-US" sz="2400" baseline="30000" dirty="0" smtClean="0">
                <a:latin typeface="Garamond"/>
                <a:cs typeface="Garamond"/>
              </a:rPr>
              <a:t>		</a:t>
            </a:r>
            <a:r>
              <a:rPr lang="en-US" sz="2400" dirty="0" smtClean="0">
                <a:latin typeface="Garamond"/>
                <a:cs typeface="Garamond"/>
              </a:rPr>
              <a:t>13 - 48</a:t>
            </a:r>
          </a:p>
          <a:p>
            <a:r>
              <a:rPr lang="en-US" sz="2400" dirty="0" smtClean="0">
                <a:latin typeface="Garamond"/>
                <a:cs typeface="Garamond"/>
              </a:rPr>
              <a:t>3.	California wells:  </a:t>
            </a:r>
            <a:r>
              <a:rPr lang="en-US" sz="2400" baseline="30000" dirty="0">
                <a:latin typeface="Garamond"/>
                <a:cs typeface="Garamond"/>
              </a:rPr>
              <a:t>	</a:t>
            </a:r>
            <a:r>
              <a:rPr lang="en-US" sz="2400" baseline="30000" dirty="0" smtClean="0">
                <a:latin typeface="Garamond"/>
                <a:cs typeface="Garamond"/>
              </a:rPr>
              <a:t>			</a:t>
            </a:r>
            <a:r>
              <a:rPr lang="en-US" sz="2400" dirty="0" smtClean="0">
                <a:latin typeface="Garamond"/>
                <a:cs typeface="Garamond"/>
              </a:rPr>
              <a:t>3.7 -1400    </a:t>
            </a:r>
            <a:r>
              <a:rPr lang="en-US" sz="2400" baseline="30000" dirty="0">
                <a:latin typeface="Garamond"/>
                <a:cs typeface="Garamond"/>
              </a:rPr>
              <a:t>	</a:t>
            </a:r>
            <a:r>
              <a:rPr lang="en-US" sz="2400" baseline="30000" dirty="0" smtClean="0">
                <a:latin typeface="Garamond"/>
                <a:cs typeface="Garamond"/>
              </a:rPr>
              <a:t>		</a:t>
            </a:r>
            <a:r>
              <a:rPr lang="en-US" sz="2400" dirty="0" smtClean="0">
                <a:latin typeface="Garamond"/>
                <a:cs typeface="Garamond"/>
              </a:rPr>
              <a:t>0.25-550</a:t>
            </a:r>
          </a:p>
          <a:p>
            <a:r>
              <a:rPr lang="en-US" sz="2400" dirty="0" smtClean="0">
                <a:latin typeface="Garamond"/>
                <a:cs typeface="Garamond"/>
              </a:rPr>
              <a:t>4.	Calif</a:t>
            </a:r>
            <a:r>
              <a:rPr lang="en-US" sz="2400" dirty="0">
                <a:latin typeface="Garamond"/>
                <a:cs typeface="Garamond"/>
              </a:rPr>
              <a:t>.</a:t>
            </a:r>
            <a:r>
              <a:rPr lang="en-US" sz="2400" dirty="0" smtClean="0">
                <a:latin typeface="Garamond"/>
                <a:cs typeface="Garamond"/>
              </a:rPr>
              <a:t> health limits: 			</a:t>
            </a:r>
            <a:r>
              <a:rPr lang="en-US" sz="2400" baseline="30000" dirty="0">
                <a:latin typeface="Garamond"/>
                <a:cs typeface="Garamond"/>
              </a:rPr>
              <a:t>	</a:t>
            </a:r>
            <a:r>
              <a:rPr lang="en-US" sz="2400" dirty="0" smtClean="0">
                <a:latin typeface="Garamond"/>
                <a:cs typeface="Garamond"/>
              </a:rPr>
              <a:t>37		</a:t>
            </a:r>
            <a:r>
              <a:rPr lang="en-US" sz="2400" dirty="0">
                <a:latin typeface="Garamond"/>
                <a:cs typeface="Garamond"/>
              </a:rPr>
              <a:t>	</a:t>
            </a:r>
            <a:r>
              <a:rPr lang="en-US" sz="2400" baseline="30000" dirty="0">
                <a:latin typeface="Garamond"/>
                <a:cs typeface="Garamond"/>
              </a:rPr>
              <a:t>	</a:t>
            </a:r>
            <a:r>
              <a:rPr lang="en-US" sz="2400" baseline="30000" dirty="0" smtClean="0">
                <a:latin typeface="Garamond"/>
                <a:cs typeface="Garamond"/>
              </a:rPr>
              <a:t>		</a:t>
            </a:r>
            <a:r>
              <a:rPr lang="en-US" sz="2400" dirty="0" smtClean="0">
                <a:latin typeface="Garamond"/>
                <a:cs typeface="Garamond"/>
              </a:rPr>
              <a:t>26 </a:t>
            </a:r>
            <a:endParaRPr lang="en-US" sz="2400" dirty="0">
              <a:latin typeface="Garamond"/>
              <a:cs typeface="Garamond"/>
            </a:endParaRPr>
          </a:p>
          <a:p>
            <a:pPr marL="457200" indent="-457200">
              <a:buAutoNum type="arabicPeriod" startAt="5"/>
            </a:pPr>
            <a:r>
              <a:rPr lang="en-US" sz="2400" dirty="0" smtClean="0">
                <a:latin typeface="Garamond"/>
                <a:cs typeface="Garamond"/>
              </a:rPr>
              <a:t>EU health limits:</a:t>
            </a:r>
            <a:r>
              <a:rPr lang="en-US" sz="2400" dirty="0">
                <a:latin typeface="Garamond"/>
                <a:cs typeface="Garamond"/>
              </a:rPr>
              <a:t>	</a:t>
            </a:r>
            <a:r>
              <a:rPr lang="en-US" sz="2400" dirty="0" smtClean="0">
                <a:latin typeface="Garamond"/>
                <a:cs typeface="Garamond"/>
              </a:rPr>
              <a:t>  		 </a:t>
            </a:r>
            <a:r>
              <a:rPr lang="en-US" sz="2400" baseline="30000" dirty="0">
                <a:latin typeface="Garamond"/>
                <a:cs typeface="Garamond"/>
              </a:rPr>
              <a:t>	</a:t>
            </a:r>
            <a:r>
              <a:rPr lang="en-US" sz="2400" dirty="0" smtClean="0">
                <a:latin typeface="Garamond"/>
                <a:cs typeface="Garamond"/>
              </a:rPr>
              <a:t>200 </a:t>
            </a:r>
            <a:r>
              <a:rPr lang="en-US" sz="2400" dirty="0">
                <a:latin typeface="Garamond"/>
                <a:cs typeface="Garamond"/>
              </a:rPr>
              <a:t>	</a:t>
            </a:r>
            <a:r>
              <a:rPr lang="en-US" sz="2400" baseline="30000" dirty="0">
                <a:latin typeface="Garamond"/>
                <a:cs typeface="Garamond"/>
              </a:rPr>
              <a:t>	</a:t>
            </a:r>
            <a:r>
              <a:rPr lang="en-US" sz="2400" baseline="30000" dirty="0" smtClean="0">
                <a:latin typeface="Garamond"/>
                <a:cs typeface="Garamond"/>
              </a:rPr>
              <a:t>			</a:t>
            </a:r>
            <a:r>
              <a:rPr lang="en-US" sz="2400" dirty="0" smtClean="0">
                <a:latin typeface="Garamond"/>
                <a:cs typeface="Garamond"/>
              </a:rPr>
              <a:t>100</a:t>
            </a:r>
          </a:p>
          <a:p>
            <a:r>
              <a:rPr lang="en-US" sz="1400" dirty="0" smtClean="0">
                <a:latin typeface="Garamond"/>
                <a:cs typeface="Garamond"/>
              </a:rPr>
              <a:t>				Ref</a:t>
            </a:r>
            <a:r>
              <a:rPr lang="en-US" sz="1400" dirty="0">
                <a:latin typeface="Garamond"/>
                <a:cs typeface="Garamond"/>
              </a:rPr>
              <a:t>:  </a:t>
            </a:r>
            <a:r>
              <a:rPr lang="en-US" sz="1400" dirty="0" err="1">
                <a:latin typeface="Garamond"/>
                <a:cs typeface="Garamond"/>
              </a:rPr>
              <a:t>Persson</a:t>
            </a:r>
            <a:r>
              <a:rPr lang="en-US" sz="1400" dirty="0">
                <a:latin typeface="Garamond"/>
                <a:cs typeface="Garamond"/>
              </a:rPr>
              <a:t> and Holm,  J. Environ. Radioactivity,  102, 420 (2011) </a:t>
            </a:r>
          </a:p>
          <a:p>
            <a:pPr marL="457200" indent="-457200">
              <a:buAutoNum type="arabicPeriod" startAt="5"/>
            </a:pPr>
            <a:endParaRPr lang="en-US" sz="1400" dirty="0" smtClean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808961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Solar Neutrino Spectra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0" dirty="0" smtClean="0">
                <a:latin typeface="Garamond"/>
                <a:cs typeface="Garamond"/>
              </a:rPr>
              <a:t>Neutrino Energy Spectrum</a:t>
            </a:r>
          </a:p>
        </p:txBody>
      </p:sp>
      <p:pic>
        <p:nvPicPr>
          <p:cNvPr id="7" name="Content Placeholder 3" descr="Solar neutrino spectrum- long paper.pd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715" b="-17715"/>
          <a:stretch>
            <a:fillRect/>
          </a:stretch>
        </p:blipFill>
        <p:spPr/>
      </p:pic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4645025" y="1763713"/>
            <a:ext cx="4041775" cy="63976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b="0" dirty="0">
                <a:latin typeface="Garamond"/>
                <a:cs typeface="Garamond"/>
              </a:rPr>
              <a:t>Neutrino-Electron Elastic Scattering</a:t>
            </a:r>
            <a:br>
              <a:rPr lang="en-US" b="0" dirty="0">
                <a:latin typeface="Garamond"/>
                <a:cs typeface="Garamond"/>
              </a:rPr>
            </a:br>
            <a:r>
              <a:rPr lang="en-US" b="0" dirty="0">
                <a:latin typeface="Garamond"/>
                <a:cs typeface="Garamond"/>
              </a:rPr>
              <a:t>Energy </a:t>
            </a:r>
            <a:r>
              <a:rPr lang="en-US" b="0" dirty="0" smtClean="0">
                <a:latin typeface="Garamond"/>
                <a:cs typeface="Garamond"/>
              </a:rPr>
              <a:t>Spectrum</a:t>
            </a:r>
          </a:p>
        </p:txBody>
      </p:sp>
      <p:pic>
        <p:nvPicPr>
          <p:cNvPr id="10" name="Content Placeholder 9" descr="solar_nu_sim_pe.pdf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51" r="-21251"/>
          <a:stretch>
            <a:fillRect/>
          </a:stretch>
        </p:blipFill>
        <p:spPr>
          <a:xfrm rot="5400000">
            <a:off x="4645025" y="2141009"/>
            <a:ext cx="4041775" cy="395128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Techniques, Seattle WA PNNL &amp; Univ. Washington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38A3-64F8-A548-9AC3-004F54946D0A}" type="slidenum">
              <a:rPr lang="en-US" smtClean="0"/>
              <a:t>3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18-20, 2015</a:t>
            </a:r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761067" y="3217333"/>
            <a:ext cx="3522133" cy="626534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52133" y="3556000"/>
            <a:ext cx="3894667" cy="762000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607729" y="3793065"/>
            <a:ext cx="4318004" cy="897471"/>
          </a:xfrm>
          <a:prstGeom prst="straightConnector1">
            <a:avLst/>
          </a:prstGeom>
          <a:ln w="127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030104" y="4538120"/>
            <a:ext cx="3979359" cy="660413"/>
          </a:xfrm>
          <a:prstGeom prst="straightConnector1">
            <a:avLst/>
          </a:prstGeom>
          <a:ln w="12700" cmpd="sng"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829732" y="3403600"/>
            <a:ext cx="829733" cy="128693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591733" y="3843867"/>
            <a:ext cx="5334000" cy="1049866"/>
          </a:xfrm>
          <a:prstGeom prst="straightConnector1">
            <a:avLst/>
          </a:prstGeom>
          <a:ln w="12700" cmpd="sng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070599" y="555413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X2 for </a:t>
            </a:r>
            <a:r>
              <a:rPr lang="en-US" dirty="0" err="1" smtClean="0">
                <a:latin typeface="Garamond"/>
                <a:cs typeface="Garamond"/>
              </a:rPr>
              <a:t>keV</a:t>
            </a:r>
            <a:endParaRPr lang="en-US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975481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aramond"/>
                <a:cs typeface="Garamond"/>
              </a:rPr>
              <a:t>Overview of the </a:t>
            </a:r>
            <a:r>
              <a:rPr lang="en-US" dirty="0" err="1" smtClean="0">
                <a:latin typeface="Garamond"/>
                <a:cs typeface="Garamond"/>
              </a:rPr>
              <a:t>Borexino</a:t>
            </a:r>
            <a:r>
              <a:rPr lang="en-US" dirty="0" smtClean="0">
                <a:latin typeface="Garamond"/>
                <a:cs typeface="Garamond"/>
              </a:rPr>
              <a:t> Detector</a:t>
            </a:r>
            <a:br>
              <a:rPr lang="en-US" dirty="0" smtClean="0">
                <a:latin typeface="Garamond"/>
                <a:cs typeface="Garamond"/>
              </a:rPr>
            </a:br>
            <a:r>
              <a:rPr lang="en-US" sz="2700" dirty="0" smtClean="0">
                <a:latin typeface="Garamond"/>
                <a:cs typeface="Garamond"/>
              </a:rPr>
              <a:t>(</a:t>
            </a:r>
            <a:r>
              <a:rPr lang="en-US" sz="2700" dirty="0" smtClean="0">
                <a:latin typeface="Garamond"/>
                <a:cs typeface="Garamond"/>
              </a:rPr>
              <a:t>Lots of</a:t>
            </a:r>
            <a:r>
              <a:rPr lang="en-US" sz="2700" dirty="0" smtClean="0">
                <a:latin typeface="Garamond"/>
                <a:cs typeface="Garamond"/>
              </a:rPr>
              <a:t> </a:t>
            </a:r>
            <a:r>
              <a:rPr lang="en-US" sz="2700" dirty="0" smtClean="0">
                <a:latin typeface="Garamond"/>
                <a:cs typeface="Garamond"/>
              </a:rPr>
              <a:t>Active Shielding)</a:t>
            </a:r>
            <a:endParaRPr lang="en-US" sz="2700" dirty="0">
              <a:latin typeface="Garamond"/>
              <a:cs typeface="Garamond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1579" y="1669230"/>
            <a:ext cx="4289487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Garamond"/>
                <a:cs typeface="Garamond"/>
              </a:rPr>
              <a:t>Shielding </a:t>
            </a:r>
            <a:r>
              <a:rPr lang="en-US" dirty="0">
                <a:latin typeface="Garamond"/>
                <a:cs typeface="Garamond"/>
              </a:rPr>
              <a:t>a</a:t>
            </a:r>
            <a:r>
              <a:rPr lang="en-US" dirty="0" smtClean="0">
                <a:latin typeface="Garamond"/>
                <a:cs typeface="Garamond"/>
              </a:rPr>
              <a:t>gainst </a:t>
            </a:r>
            <a:r>
              <a:rPr lang="en-US" dirty="0">
                <a:latin typeface="Garamond"/>
                <a:cs typeface="Garamond"/>
              </a:rPr>
              <a:t>e</a:t>
            </a:r>
            <a:r>
              <a:rPr lang="en-US" dirty="0" smtClean="0">
                <a:latin typeface="Garamond"/>
                <a:cs typeface="Garamond"/>
              </a:rPr>
              <a:t>xt</a:t>
            </a:r>
            <a:r>
              <a:rPr lang="en-US" dirty="0" smtClean="0">
                <a:latin typeface="Garamond"/>
                <a:cs typeface="Garamond"/>
              </a:rPr>
              <a:t>ernal </a:t>
            </a:r>
          </a:p>
          <a:p>
            <a:pPr marL="0" indent="0">
              <a:buNone/>
            </a:pPr>
            <a:r>
              <a:rPr lang="en-US" dirty="0" smtClean="0">
                <a:latin typeface="Garamond"/>
                <a:cs typeface="Garamond"/>
              </a:rPr>
              <a:t>    b</a:t>
            </a:r>
            <a:r>
              <a:rPr lang="en-US" dirty="0" smtClean="0">
                <a:latin typeface="Garamond"/>
                <a:cs typeface="Garamond"/>
              </a:rPr>
              <a:t>ackgrounds is very good.</a:t>
            </a:r>
            <a:endParaRPr lang="en-US" dirty="0" smtClean="0">
              <a:latin typeface="Garamond"/>
              <a:cs typeface="Garamond"/>
            </a:endParaRPr>
          </a:p>
          <a:p>
            <a:pPr lvl="1"/>
            <a:r>
              <a:rPr lang="en-US" dirty="0" smtClean="0">
                <a:latin typeface="Garamond"/>
                <a:cs typeface="Garamond"/>
              </a:rPr>
              <a:t>Water:		  </a:t>
            </a:r>
            <a:r>
              <a:rPr lang="en-US" dirty="0" smtClean="0">
                <a:latin typeface="Garamond"/>
                <a:cs typeface="Garamond"/>
              </a:rPr>
              <a:t>   </a:t>
            </a:r>
            <a:r>
              <a:rPr lang="en-US" dirty="0" smtClean="0">
                <a:latin typeface="Garamond"/>
                <a:cs typeface="Garamond"/>
              </a:rPr>
              <a:t>2.25m  </a:t>
            </a:r>
          </a:p>
          <a:p>
            <a:pPr lvl="1"/>
            <a:r>
              <a:rPr lang="en-US" dirty="0" smtClean="0">
                <a:latin typeface="Garamond"/>
                <a:cs typeface="Garamond"/>
              </a:rPr>
              <a:t>Buffer zones:	    </a:t>
            </a:r>
            <a:r>
              <a:rPr lang="en-US" dirty="0" smtClean="0">
                <a:latin typeface="Garamond"/>
                <a:cs typeface="Garamond"/>
              </a:rPr>
              <a:t>  </a:t>
            </a:r>
            <a:r>
              <a:rPr lang="en-US" dirty="0" smtClean="0">
                <a:latin typeface="Garamond"/>
                <a:cs typeface="Garamond"/>
              </a:rPr>
              <a:t>2.5 m	 </a:t>
            </a:r>
          </a:p>
          <a:p>
            <a:pPr lvl="1"/>
            <a:r>
              <a:rPr lang="en-US" dirty="0" smtClean="0">
                <a:latin typeface="Garamond"/>
                <a:cs typeface="Garamond"/>
              </a:rPr>
              <a:t>Outer scintillator zone:   1.25 m</a:t>
            </a:r>
          </a:p>
          <a:p>
            <a:r>
              <a:rPr lang="en-US" dirty="0" smtClean="0">
                <a:latin typeface="Garamond"/>
                <a:cs typeface="Garamond"/>
              </a:rPr>
              <a:t>Main </a:t>
            </a:r>
            <a:r>
              <a:rPr lang="en-US" dirty="0" smtClean="0">
                <a:latin typeface="Garamond"/>
                <a:cs typeface="Garamond"/>
              </a:rPr>
              <a:t>backgrounds</a:t>
            </a:r>
            <a:r>
              <a:rPr lang="en-US" dirty="0">
                <a:latin typeface="Garamond"/>
                <a:cs typeface="Garamond"/>
              </a:rPr>
              <a:t> </a:t>
            </a:r>
            <a:r>
              <a:rPr lang="en-US" dirty="0" smtClean="0">
                <a:latin typeface="Garamond"/>
                <a:cs typeface="Garamond"/>
              </a:rPr>
              <a:t>are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smtClean="0">
                <a:latin typeface="Garamond"/>
                <a:cs typeface="Garamond"/>
              </a:rPr>
              <a:t>in </a:t>
            </a:r>
            <a:r>
              <a:rPr lang="en-US" dirty="0" smtClean="0">
                <a:latin typeface="Garamond"/>
                <a:cs typeface="Garamond"/>
              </a:rPr>
              <a:t>        Liq</a:t>
            </a:r>
            <a:r>
              <a:rPr lang="en-US" dirty="0" smtClean="0">
                <a:latin typeface="Garamond"/>
                <a:cs typeface="Garamond"/>
              </a:rPr>
              <a:t>uid</a:t>
            </a:r>
            <a:r>
              <a:rPr lang="en-US" dirty="0" smtClean="0">
                <a:latin typeface="Garamond"/>
                <a:cs typeface="Garamond"/>
              </a:rPr>
              <a:t> Scint</a:t>
            </a:r>
            <a:r>
              <a:rPr lang="en-US" dirty="0" smtClean="0">
                <a:latin typeface="Garamond"/>
                <a:cs typeface="Garamond"/>
              </a:rPr>
              <a:t>illator.</a:t>
            </a:r>
            <a:endParaRPr lang="en-US" dirty="0" smtClean="0">
              <a:latin typeface="Garamond"/>
              <a:cs typeface="Garamond"/>
            </a:endParaRPr>
          </a:p>
          <a:p>
            <a:pPr lvl="1"/>
            <a:r>
              <a:rPr lang="en-US" baseline="30000" dirty="0" smtClean="0">
                <a:latin typeface="Garamond"/>
                <a:cs typeface="Garamond"/>
              </a:rPr>
              <a:t>14</a:t>
            </a:r>
            <a:r>
              <a:rPr lang="en-US" dirty="0" smtClean="0">
                <a:latin typeface="Garamond"/>
                <a:cs typeface="Garamond"/>
              </a:rPr>
              <a:t>C</a:t>
            </a:r>
            <a:r>
              <a:rPr lang="en-US" dirty="0">
                <a:latin typeface="Garamond"/>
                <a:cs typeface="Garamond"/>
              </a:rPr>
              <a:t>/</a:t>
            </a:r>
            <a:r>
              <a:rPr lang="en-US" baseline="30000" dirty="0">
                <a:latin typeface="Garamond"/>
                <a:cs typeface="Garamond"/>
              </a:rPr>
              <a:t>12</a:t>
            </a:r>
            <a:r>
              <a:rPr lang="en-US" dirty="0">
                <a:latin typeface="Garamond"/>
                <a:cs typeface="Garamond"/>
              </a:rPr>
              <a:t>C </a:t>
            </a:r>
            <a:r>
              <a:rPr lang="en-US" dirty="0" smtClean="0">
                <a:latin typeface="Garamond"/>
                <a:cs typeface="Garamond"/>
              </a:rPr>
              <a:t>, </a:t>
            </a:r>
            <a:r>
              <a:rPr lang="en-US" baseline="30000" dirty="0" smtClean="0">
                <a:latin typeface="Garamond"/>
                <a:cs typeface="Garamond"/>
              </a:rPr>
              <a:t>11</a:t>
            </a:r>
            <a:r>
              <a:rPr lang="en-US" dirty="0" smtClean="0">
                <a:latin typeface="Garamond"/>
                <a:cs typeface="Garamond"/>
              </a:rPr>
              <a:t>C (</a:t>
            </a:r>
            <a:r>
              <a:rPr lang="en-US" dirty="0" err="1" smtClean="0">
                <a:latin typeface="Garamond"/>
                <a:cs typeface="Garamond"/>
              </a:rPr>
              <a:t>cosmogenic</a:t>
            </a:r>
            <a:r>
              <a:rPr lang="en-US" dirty="0" smtClean="0">
                <a:latin typeface="Garamond"/>
                <a:cs typeface="Garamond"/>
              </a:rPr>
              <a:t>)</a:t>
            </a:r>
            <a:endParaRPr lang="en-US" baseline="-25000" dirty="0" smtClean="0">
              <a:latin typeface="Garamond"/>
              <a:cs typeface="Garamond"/>
            </a:endParaRPr>
          </a:p>
          <a:p>
            <a:pPr lvl="1"/>
            <a:r>
              <a:rPr lang="en-US" dirty="0" smtClean="0">
                <a:latin typeface="Garamond"/>
                <a:cs typeface="Garamond"/>
              </a:rPr>
              <a:t>U, </a:t>
            </a:r>
            <a:r>
              <a:rPr lang="en-US" dirty="0" err="1" smtClean="0">
                <a:latin typeface="Garamond"/>
                <a:cs typeface="Garamond"/>
              </a:rPr>
              <a:t>Th</a:t>
            </a:r>
            <a:r>
              <a:rPr lang="en-US" dirty="0" smtClean="0">
                <a:latin typeface="Garamond"/>
                <a:cs typeface="Garamond"/>
              </a:rPr>
              <a:t>  </a:t>
            </a:r>
            <a:r>
              <a:rPr lang="en-US" dirty="0" smtClean="0">
                <a:latin typeface="Garamond"/>
                <a:cs typeface="Garamond"/>
              </a:rPr>
              <a:t>decay chain.</a:t>
            </a:r>
            <a:endParaRPr lang="en-US" dirty="0" smtClean="0">
              <a:latin typeface="Garamond"/>
              <a:cs typeface="Garamond"/>
            </a:endParaRPr>
          </a:p>
          <a:p>
            <a:pPr lvl="1"/>
            <a:r>
              <a:rPr lang="en-US" baseline="30000" dirty="0" smtClean="0">
                <a:latin typeface="Garamond"/>
                <a:cs typeface="Garamond"/>
              </a:rPr>
              <a:t>222</a:t>
            </a:r>
            <a:r>
              <a:rPr lang="en-US" dirty="0" smtClean="0">
                <a:latin typeface="Garamond"/>
                <a:cs typeface="Garamond"/>
              </a:rPr>
              <a:t>Rn </a:t>
            </a:r>
            <a:r>
              <a:rPr lang="en-US" dirty="0" smtClean="0">
                <a:latin typeface="Garamond"/>
                <a:cs typeface="Garamond"/>
              </a:rPr>
              <a:t>progeny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smtClean="0">
                <a:latin typeface="Garamond"/>
                <a:cs typeface="Garamond"/>
              </a:rPr>
              <a:t>(</a:t>
            </a:r>
            <a:r>
              <a:rPr lang="en-US" baseline="30000" dirty="0" smtClean="0">
                <a:latin typeface="Garamond"/>
                <a:cs typeface="Garamond"/>
              </a:rPr>
              <a:t>210</a:t>
            </a:r>
            <a:r>
              <a:rPr lang="en-US" dirty="0" smtClean="0">
                <a:latin typeface="Garamond"/>
                <a:cs typeface="Garamond"/>
              </a:rPr>
              <a:t>Pb, </a:t>
            </a:r>
            <a:r>
              <a:rPr lang="en-US" baseline="30000" dirty="0" smtClean="0">
                <a:latin typeface="Garamond"/>
                <a:cs typeface="Garamond"/>
              </a:rPr>
              <a:t>210</a:t>
            </a:r>
            <a:r>
              <a:rPr lang="en-US" dirty="0" smtClean="0">
                <a:latin typeface="Garamond"/>
                <a:cs typeface="Garamond"/>
              </a:rPr>
              <a:t>Bi, </a:t>
            </a:r>
            <a:r>
              <a:rPr lang="en-US" baseline="30000" dirty="0" smtClean="0">
                <a:latin typeface="Garamond"/>
                <a:cs typeface="Garamond"/>
              </a:rPr>
              <a:t>210</a:t>
            </a:r>
            <a:r>
              <a:rPr lang="en-US" dirty="0" smtClean="0">
                <a:latin typeface="Garamond"/>
                <a:cs typeface="Garamond"/>
              </a:rPr>
              <a:t>Po)</a:t>
            </a:r>
          </a:p>
          <a:p>
            <a:pPr lvl="1"/>
            <a:r>
              <a:rPr lang="en-US" baseline="30000" dirty="0" smtClean="0">
                <a:latin typeface="Garamond"/>
                <a:cs typeface="Garamond"/>
              </a:rPr>
              <a:t>85</a:t>
            </a:r>
            <a:r>
              <a:rPr lang="en-US" dirty="0" smtClean="0">
                <a:latin typeface="Garamond"/>
                <a:cs typeface="Garamond"/>
              </a:rPr>
              <a:t>Kr</a:t>
            </a:r>
          </a:p>
          <a:p>
            <a:r>
              <a:rPr lang="en-US" dirty="0" smtClean="0">
                <a:latin typeface="Garamond"/>
                <a:cs typeface="Garamond"/>
              </a:rPr>
              <a:t>Pulse </a:t>
            </a:r>
            <a:r>
              <a:rPr lang="en-US" dirty="0" smtClean="0">
                <a:latin typeface="Garamond"/>
                <a:cs typeface="Garamond"/>
              </a:rPr>
              <a:t>shape discrimination.</a:t>
            </a:r>
          </a:p>
          <a:p>
            <a:pPr lvl="1"/>
            <a:r>
              <a:rPr lang="en-US" dirty="0" smtClean="0">
                <a:latin typeface="Garamond"/>
                <a:cs typeface="Garamond"/>
              </a:rPr>
              <a:t>Alpha-beta </a:t>
            </a:r>
            <a:r>
              <a:rPr lang="en-US" dirty="0" smtClean="0">
                <a:latin typeface="Garamond"/>
                <a:cs typeface="Garamond"/>
              </a:rPr>
              <a:t>separation is important</a:t>
            </a:r>
            <a:endParaRPr lang="en-US" dirty="0">
              <a:latin typeface="Garamond"/>
              <a:cs typeface="Garamond"/>
            </a:endParaRPr>
          </a:p>
        </p:txBody>
      </p:sp>
      <p:pic>
        <p:nvPicPr>
          <p:cNvPr id="10" name="Content Placeholder 3" descr="Borexino detector.pdf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48" b="-3321"/>
          <a:stretch/>
        </p:blipFill>
        <p:spPr>
          <a:xfrm>
            <a:off x="4272551" y="1822357"/>
            <a:ext cx="4641181" cy="3426976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38A3-64F8-A548-9AC3-004F54946D0A}" type="slidenum">
              <a:rPr lang="en-US" smtClean="0">
                <a:latin typeface="Garamond"/>
                <a:cs typeface="Garamond"/>
              </a:rPr>
              <a:t>4</a:t>
            </a:fld>
            <a:endParaRPr lang="en-US">
              <a:latin typeface="Garamond"/>
              <a:cs typeface="Garamond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Garamond"/>
                <a:cs typeface="Garamond"/>
              </a:rPr>
              <a:t>March 18-20, 2015</a:t>
            </a:r>
            <a:endParaRPr lang="en-US">
              <a:latin typeface="Garamond"/>
              <a:cs typeface="Garamon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Garamond"/>
                <a:cs typeface="Garamond"/>
              </a:rPr>
              <a:t>Low Radioactivity Techniques, Seattle WA PNNL &amp; Univ. Washington </a:t>
            </a:r>
            <a:endParaRPr lang="en-US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891266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52311"/>
            <a:ext cx="8143875" cy="58896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174038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Garamond"/>
                <a:cs typeface="Garamond"/>
              </a:rPr>
              <a:t>The </a:t>
            </a:r>
            <a:r>
              <a:rPr lang="en-US" baseline="30000" dirty="0" smtClean="0">
                <a:latin typeface="Garamond"/>
                <a:cs typeface="Garamond"/>
              </a:rPr>
              <a:t>210</a:t>
            </a:r>
            <a:r>
              <a:rPr lang="en-US" dirty="0" smtClean="0">
                <a:latin typeface="Garamond"/>
                <a:cs typeface="Garamond"/>
              </a:rPr>
              <a:t>Po- </a:t>
            </a:r>
            <a:r>
              <a:rPr lang="en-US" baseline="30000" dirty="0" smtClean="0">
                <a:latin typeface="Garamond"/>
                <a:cs typeface="Garamond"/>
              </a:rPr>
              <a:t>210</a:t>
            </a:r>
            <a:r>
              <a:rPr lang="en-US" dirty="0" smtClean="0">
                <a:latin typeface="Garamond"/>
                <a:cs typeface="Garamond"/>
              </a:rPr>
              <a:t>Pb(</a:t>
            </a:r>
            <a:r>
              <a:rPr lang="en-US" baseline="30000" dirty="0" smtClean="0">
                <a:latin typeface="Garamond"/>
                <a:cs typeface="Garamond"/>
              </a:rPr>
              <a:t>210</a:t>
            </a:r>
            <a:r>
              <a:rPr lang="en-US" dirty="0" smtClean="0">
                <a:latin typeface="Garamond"/>
                <a:cs typeface="Garamond"/>
              </a:rPr>
              <a:t>Bi) Mystery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46780" y="2737559"/>
            <a:ext cx="2435507" cy="36933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>
                <a:solidFill>
                  <a:schemeClr val="bg1"/>
                </a:solidFill>
              </a:rPr>
              <a:t>210</a:t>
            </a:r>
            <a:r>
              <a:rPr lang="en-US" dirty="0" smtClean="0">
                <a:solidFill>
                  <a:schemeClr val="bg1"/>
                </a:solidFill>
              </a:rPr>
              <a:t>Po:  ~8000 </a:t>
            </a:r>
            <a:r>
              <a:rPr lang="en-US" dirty="0" err="1" smtClean="0">
                <a:solidFill>
                  <a:schemeClr val="bg1"/>
                </a:solidFill>
              </a:rPr>
              <a:t>cpd</a:t>
            </a:r>
            <a:r>
              <a:rPr lang="en-US" dirty="0" smtClean="0">
                <a:solidFill>
                  <a:schemeClr val="bg1"/>
                </a:solidFill>
              </a:rPr>
              <a:t>/100t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822222" y="3106891"/>
            <a:ext cx="691445" cy="6184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310471" y="4274903"/>
            <a:ext cx="2768731" cy="64633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>
                <a:solidFill>
                  <a:srgbClr val="000000"/>
                </a:solidFill>
              </a:rPr>
              <a:t>210</a:t>
            </a:r>
            <a:r>
              <a:rPr lang="en-US" dirty="0" smtClean="0">
                <a:solidFill>
                  <a:srgbClr val="000000"/>
                </a:solidFill>
              </a:rPr>
              <a:t>Bi+CNO: ~15 </a:t>
            </a:r>
            <a:r>
              <a:rPr lang="en-US" dirty="0" err="1" smtClean="0">
                <a:solidFill>
                  <a:srgbClr val="000000"/>
                </a:solidFill>
              </a:rPr>
              <a:t>cpd</a:t>
            </a:r>
            <a:r>
              <a:rPr lang="en-US" dirty="0" smtClean="0">
                <a:solidFill>
                  <a:srgbClr val="000000"/>
                </a:solidFill>
              </a:rPr>
              <a:t>/</a:t>
            </a:r>
            <a:r>
              <a:rPr lang="en-US" dirty="0" smtClean="0">
                <a:solidFill>
                  <a:srgbClr val="000000"/>
                </a:solidFill>
              </a:rPr>
              <a:t>100t</a:t>
            </a:r>
          </a:p>
          <a:p>
            <a:r>
              <a:rPr lang="en-US" baseline="30000" dirty="0" smtClean="0">
                <a:solidFill>
                  <a:srgbClr val="000000"/>
                </a:solidFill>
              </a:rPr>
              <a:t>                  210</a:t>
            </a:r>
            <a:r>
              <a:rPr lang="en-US" dirty="0" smtClean="0">
                <a:solidFill>
                  <a:srgbClr val="000000"/>
                </a:solidFill>
              </a:rPr>
              <a:t>Bi:  ~10 CPD/100t]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148668" y="4921234"/>
            <a:ext cx="395600" cy="1077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FACB-A014-2940-828C-92502F3D8976}" type="slidenum">
              <a:rPr lang="en-US" smtClean="0"/>
              <a:t>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18-20,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Techniques, Seattle WA PNNL &amp; Univ. Washington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163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375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Garamond"/>
                <a:cs typeface="Garamond"/>
              </a:rPr>
              <a:t>The </a:t>
            </a:r>
            <a:r>
              <a:rPr lang="en-US" baseline="30000" dirty="0" smtClean="0">
                <a:solidFill>
                  <a:srgbClr val="FFFFFF"/>
                </a:solidFill>
                <a:latin typeface="Garamond"/>
                <a:cs typeface="Garamond"/>
              </a:rPr>
              <a:t>238</a:t>
            </a:r>
            <a:r>
              <a:rPr lang="en-US" dirty="0" smtClean="0">
                <a:solidFill>
                  <a:srgbClr val="FFFFFF"/>
                </a:solidFill>
                <a:latin typeface="Garamond"/>
                <a:cs typeface="Garamond"/>
              </a:rPr>
              <a:t>U and </a:t>
            </a:r>
            <a:r>
              <a:rPr lang="en-US" baseline="30000" dirty="0" smtClean="0">
                <a:solidFill>
                  <a:srgbClr val="FFFFFF"/>
                </a:solidFill>
                <a:latin typeface="Garamond"/>
                <a:cs typeface="Garamond"/>
              </a:rPr>
              <a:t>232</a:t>
            </a:r>
            <a:r>
              <a:rPr lang="en-US" dirty="0" smtClean="0">
                <a:solidFill>
                  <a:srgbClr val="FFFFFF"/>
                </a:solidFill>
                <a:latin typeface="Garamond"/>
                <a:cs typeface="Garamond"/>
              </a:rPr>
              <a:t>Th Decay Chains</a:t>
            </a:r>
            <a:endParaRPr lang="en-US" dirty="0">
              <a:solidFill>
                <a:srgbClr val="FFFFFF"/>
              </a:solidFill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134" y="5538375"/>
            <a:ext cx="8199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Radon </a:t>
            </a:r>
            <a:r>
              <a:rPr lang="en-US" sz="2400" dirty="0" smtClean="0">
                <a:latin typeface="Garamond"/>
                <a:cs typeface="Garamond"/>
              </a:rPr>
              <a:t>deposits </a:t>
            </a:r>
            <a:r>
              <a:rPr lang="en-US" sz="2400" baseline="30000" dirty="0" smtClean="0">
                <a:latin typeface="Garamond"/>
                <a:cs typeface="Garamond"/>
              </a:rPr>
              <a:t>210</a:t>
            </a:r>
            <a:r>
              <a:rPr lang="en-US" sz="2400" dirty="0" smtClean="0">
                <a:latin typeface="Garamond"/>
                <a:cs typeface="Garamond"/>
              </a:rPr>
              <a:t>Pb (22 </a:t>
            </a:r>
            <a:r>
              <a:rPr lang="en-US" sz="2400" dirty="0" err="1" smtClean="0">
                <a:latin typeface="Garamond"/>
                <a:cs typeface="Garamond"/>
              </a:rPr>
              <a:t>yr</a:t>
            </a:r>
            <a:r>
              <a:rPr lang="en-US" sz="2400" dirty="0" smtClean="0">
                <a:latin typeface="Garamond"/>
                <a:cs typeface="Garamond"/>
              </a:rPr>
              <a:t>) </a:t>
            </a:r>
            <a:r>
              <a:rPr lang="en-US" sz="2400" dirty="0" smtClean="0">
                <a:latin typeface="Garamond"/>
                <a:cs typeface="Garamond"/>
              </a:rPr>
              <a:t>which </a:t>
            </a:r>
            <a:r>
              <a:rPr lang="en-US" sz="2400" dirty="0" smtClean="0">
                <a:latin typeface="Garamond"/>
                <a:cs typeface="Garamond"/>
              </a:rPr>
              <a:t>later contaminates scintillator with </a:t>
            </a:r>
            <a:r>
              <a:rPr lang="en-US" sz="2400" baseline="30000" dirty="0" smtClean="0">
                <a:latin typeface="Garamond"/>
                <a:cs typeface="Garamond"/>
              </a:rPr>
              <a:t>210</a:t>
            </a:r>
            <a:r>
              <a:rPr lang="en-US" sz="2400" dirty="0" smtClean="0">
                <a:latin typeface="Garamond"/>
                <a:cs typeface="Garamond"/>
              </a:rPr>
              <a:t>Bi (1 MeV </a:t>
            </a:r>
            <a:r>
              <a:rPr lang="en-US" sz="2400" dirty="0" smtClean="0">
                <a:latin typeface="Symbol" charset="2"/>
                <a:cs typeface="Symbol" charset="2"/>
              </a:rPr>
              <a:t>b</a:t>
            </a:r>
            <a:r>
              <a:rPr lang="en-US" sz="2400" dirty="0" smtClean="0">
                <a:latin typeface="Garamond"/>
                <a:cs typeface="Garamond"/>
              </a:rPr>
              <a:t>) and </a:t>
            </a:r>
            <a:r>
              <a:rPr lang="en-US" sz="2400" baseline="30000" dirty="0" smtClean="0">
                <a:latin typeface="Garamond"/>
                <a:cs typeface="Garamond"/>
              </a:rPr>
              <a:t>210</a:t>
            </a:r>
            <a:r>
              <a:rPr lang="en-US" sz="2400" dirty="0" smtClean="0">
                <a:latin typeface="Garamond"/>
                <a:cs typeface="Garamond"/>
              </a:rPr>
              <a:t>Po (5 MeV </a:t>
            </a:r>
            <a:r>
              <a:rPr lang="en-US" sz="2400" dirty="0" smtClean="0">
                <a:latin typeface="Symbol" charset="2"/>
                <a:cs typeface="Symbol" charset="2"/>
              </a:rPr>
              <a:t>a</a:t>
            </a:r>
            <a:r>
              <a:rPr lang="en-US" sz="2400" dirty="0" smtClean="0">
                <a:latin typeface="Garamond"/>
                <a:cs typeface="Garamond"/>
              </a:rPr>
              <a:t>). </a:t>
            </a:r>
            <a:endParaRPr lang="en-US" sz="2400" dirty="0">
              <a:latin typeface="Garamond"/>
              <a:cs typeface="Garamond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18-20,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Techniques, Seattle WA PNNL &amp; Univ. Washington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44C2-94C5-664B-85B4-0FEBE2CE0F04}" type="slidenum">
              <a:rPr lang="en-US" smtClean="0"/>
              <a:t>6</a:t>
            </a:fld>
            <a:endParaRPr lang="en-US" dirty="0"/>
          </a:p>
        </p:txBody>
      </p:sp>
      <p:pic>
        <p:nvPicPr>
          <p:cNvPr id="11" name="Content Placeholder 10" descr="238U decay chain RV2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6" r="-695"/>
          <a:stretch/>
        </p:blipFill>
        <p:spPr>
          <a:xfrm>
            <a:off x="1388535" y="1143008"/>
            <a:ext cx="6637868" cy="4411219"/>
          </a:xfrm>
        </p:spPr>
      </p:pic>
    </p:spTree>
    <p:extLst>
      <p:ext uri="{BB962C8B-B14F-4D97-AF65-F5344CB8AC3E}">
        <p14:creationId xmlns:p14="http://schemas.microsoft.com/office/powerpoint/2010/main" val="2710010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The </a:t>
            </a:r>
            <a:r>
              <a:rPr lang="en-US" baseline="30000" dirty="0" smtClean="0">
                <a:latin typeface="Garamond"/>
                <a:cs typeface="Garamond"/>
              </a:rPr>
              <a:t>210</a:t>
            </a:r>
            <a:r>
              <a:rPr lang="en-US" dirty="0" smtClean="0">
                <a:latin typeface="Garamond"/>
                <a:cs typeface="Garamond"/>
              </a:rPr>
              <a:t>Bi – </a:t>
            </a:r>
            <a:r>
              <a:rPr lang="en-US" baseline="30000" dirty="0" smtClean="0">
                <a:latin typeface="Garamond"/>
                <a:cs typeface="Garamond"/>
              </a:rPr>
              <a:t>210</a:t>
            </a:r>
            <a:r>
              <a:rPr lang="en-US" dirty="0" smtClean="0">
                <a:latin typeface="Garamond"/>
                <a:cs typeface="Garamond"/>
              </a:rPr>
              <a:t>Po Puzzle of 2007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767625"/>
            <a:ext cx="8229600" cy="2463828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Garamond"/>
                <a:cs typeface="Garamond"/>
              </a:rPr>
              <a:t>If </a:t>
            </a:r>
            <a:r>
              <a:rPr lang="en-US" sz="2800" baseline="30000" dirty="0" smtClean="0">
                <a:latin typeface="Garamond"/>
                <a:cs typeface="Garamond"/>
              </a:rPr>
              <a:t>210</a:t>
            </a:r>
            <a:r>
              <a:rPr lang="en-US" sz="2800" dirty="0" smtClean="0">
                <a:latin typeface="Garamond"/>
                <a:cs typeface="Garamond"/>
              </a:rPr>
              <a:t>Bi and </a:t>
            </a:r>
            <a:r>
              <a:rPr lang="en-US" sz="2800" baseline="30000" dirty="0" smtClean="0">
                <a:latin typeface="Garamond"/>
                <a:cs typeface="Garamond"/>
              </a:rPr>
              <a:t>210</a:t>
            </a:r>
            <a:r>
              <a:rPr lang="en-US" sz="2800" dirty="0" smtClean="0">
                <a:latin typeface="Garamond"/>
                <a:cs typeface="Garamond"/>
              </a:rPr>
              <a:t>Po come from </a:t>
            </a:r>
            <a:r>
              <a:rPr lang="en-US" sz="2800" baseline="30000" dirty="0" smtClean="0">
                <a:latin typeface="Garamond"/>
                <a:cs typeface="Garamond"/>
              </a:rPr>
              <a:t>210</a:t>
            </a:r>
            <a:r>
              <a:rPr lang="en-US" sz="2800" dirty="0" smtClean="0">
                <a:latin typeface="Garamond"/>
                <a:cs typeface="Garamond"/>
              </a:rPr>
              <a:t>Pb in the scintillator, their rates should be similar. </a:t>
            </a:r>
          </a:p>
          <a:p>
            <a:r>
              <a:rPr lang="en-US" sz="2800" dirty="0" smtClean="0">
                <a:latin typeface="Garamond"/>
                <a:cs typeface="Garamond"/>
              </a:rPr>
              <a:t>The factor of ~800 difference was never understood. </a:t>
            </a:r>
          </a:p>
          <a:p>
            <a:r>
              <a:rPr lang="en-US" sz="2800" dirty="0" smtClean="0">
                <a:latin typeface="Garamond"/>
                <a:cs typeface="Garamond"/>
              </a:rPr>
              <a:t>New studies suggest a possible explanation that depends on radon progeny in water, and on </a:t>
            </a:r>
            <a:r>
              <a:rPr lang="en-US" sz="2800" u="sng" dirty="0" smtClean="0">
                <a:latin typeface="Garamond"/>
                <a:cs typeface="Garamond"/>
              </a:rPr>
              <a:t>biology.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Garamond"/>
                <a:cs typeface="Garamond"/>
              </a:rPr>
              <a:t>March 18-20, 2015</a:t>
            </a:r>
            <a:endParaRPr lang="en-US">
              <a:latin typeface="Garamond"/>
              <a:cs typeface="Garamond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Garamond"/>
                <a:cs typeface="Garamond"/>
              </a:rPr>
              <a:t>Low Radioactivity Techniques, Seattle WA PNNL &amp; Univ. Washington </a:t>
            </a:r>
            <a:endParaRPr lang="en-US">
              <a:latin typeface="Garamond"/>
              <a:cs typeface="Garamond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FACB-A014-2940-828C-92502F3D8976}" type="slidenum">
              <a:rPr lang="en-US" smtClean="0">
                <a:latin typeface="Garamond"/>
                <a:cs typeface="Garamond"/>
              </a:rPr>
              <a:t>7</a:t>
            </a:fld>
            <a:endParaRPr lang="en-US">
              <a:latin typeface="Garamond"/>
              <a:cs typeface="Garamond"/>
            </a:endParaRPr>
          </a:p>
        </p:txBody>
      </p:sp>
      <p:pic>
        <p:nvPicPr>
          <p:cNvPr id="9" name="Content Placeholder 8" descr="210Pb decay chain.pdf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756" b="-9484"/>
          <a:stretch/>
        </p:blipFill>
        <p:spPr>
          <a:xfrm>
            <a:off x="2379187" y="1591751"/>
            <a:ext cx="4038600" cy="2100263"/>
          </a:xfrm>
        </p:spPr>
      </p:pic>
    </p:spTree>
    <p:extLst>
      <p:ext uri="{BB962C8B-B14F-4D97-AF65-F5344CB8AC3E}">
        <p14:creationId xmlns:p14="http://schemas.microsoft.com/office/powerpoint/2010/main" val="2362863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858" y="270942"/>
            <a:ext cx="8229600" cy="1117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aramond"/>
                <a:cs typeface="Garamond"/>
              </a:rPr>
              <a:t>Low-Background Scintillator </a:t>
            </a:r>
            <a:r>
              <a:rPr lang="en-US" dirty="0" smtClean="0">
                <a:latin typeface="Garamond"/>
                <a:cs typeface="Garamond"/>
              </a:rPr>
              <a:t>Strategy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58" y="152323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Garamond"/>
                <a:cs typeface="Garamond"/>
              </a:rPr>
              <a:t>Built </a:t>
            </a:r>
            <a:r>
              <a:rPr lang="en-US" dirty="0">
                <a:latin typeface="Garamond"/>
                <a:cs typeface="Garamond"/>
              </a:rPr>
              <a:t>nylon </a:t>
            </a:r>
            <a:r>
              <a:rPr lang="en-US" dirty="0" smtClean="0">
                <a:latin typeface="Garamond"/>
                <a:cs typeface="Garamond"/>
              </a:rPr>
              <a:t>vessel in first low-</a:t>
            </a:r>
            <a:r>
              <a:rPr lang="en-US" dirty="0" smtClean="0">
                <a:latin typeface="Garamond"/>
                <a:cs typeface="Garamond"/>
              </a:rPr>
              <a:t>radon cleanroom</a:t>
            </a:r>
            <a:r>
              <a:rPr lang="en-US" dirty="0">
                <a:latin typeface="Garamond"/>
                <a:cs typeface="Garamond"/>
              </a:rPr>
              <a:t>.</a:t>
            </a:r>
            <a:endParaRPr lang="en-US" dirty="0" smtClean="0">
              <a:latin typeface="Garamond"/>
              <a:cs typeface="Garamond"/>
            </a:endParaRPr>
          </a:p>
          <a:p>
            <a:pPr lvl="1"/>
            <a:r>
              <a:rPr lang="en-US" dirty="0" smtClean="0">
                <a:latin typeface="Garamond"/>
                <a:cs typeface="Garamond"/>
              </a:rPr>
              <a:t>Hermetically sealed class-100 cleanroom.</a:t>
            </a:r>
          </a:p>
          <a:p>
            <a:pPr lvl="1"/>
            <a:r>
              <a:rPr lang="en-US" dirty="0">
                <a:latin typeface="Garamond"/>
                <a:cs typeface="Garamond"/>
              </a:rPr>
              <a:t>V</a:t>
            </a:r>
            <a:r>
              <a:rPr lang="en-US" dirty="0" smtClean="0">
                <a:latin typeface="Garamond"/>
                <a:cs typeface="Garamond"/>
              </a:rPr>
              <a:t>acuum swing charcoal filter developed to remove radon from make-up air.</a:t>
            </a:r>
            <a:endParaRPr lang="en-US" dirty="0" smtClean="0">
              <a:latin typeface="Garamond"/>
              <a:cs typeface="Garamond"/>
            </a:endParaRPr>
          </a:p>
          <a:p>
            <a:r>
              <a:rPr lang="en-US" dirty="0" smtClean="0">
                <a:latin typeface="Garamond"/>
                <a:cs typeface="Garamond"/>
              </a:rPr>
              <a:t>“Precision </a:t>
            </a:r>
            <a:r>
              <a:rPr lang="en-US" dirty="0" smtClean="0">
                <a:latin typeface="Garamond"/>
                <a:cs typeface="Garamond"/>
              </a:rPr>
              <a:t>cleaning” </a:t>
            </a:r>
            <a:r>
              <a:rPr lang="en-US" dirty="0" smtClean="0">
                <a:latin typeface="Garamond"/>
                <a:cs typeface="Garamond"/>
              </a:rPr>
              <a:t>methods developed</a:t>
            </a:r>
          </a:p>
          <a:p>
            <a:pPr lvl="1"/>
            <a:r>
              <a:rPr lang="en-US" dirty="0">
                <a:latin typeface="Garamond"/>
                <a:cs typeface="Garamond"/>
              </a:rPr>
              <a:t>C</a:t>
            </a:r>
            <a:r>
              <a:rPr lang="en-US" dirty="0" smtClean="0">
                <a:latin typeface="Garamond"/>
                <a:cs typeface="Garamond"/>
              </a:rPr>
              <a:t>lass-30 MIL-STD-1246C specification achieved  for particulates in fluid handling system.</a:t>
            </a:r>
            <a:endParaRPr lang="en-US" dirty="0" smtClean="0">
              <a:latin typeface="Garamond"/>
              <a:cs typeface="Garamond"/>
            </a:endParaRPr>
          </a:p>
          <a:p>
            <a:r>
              <a:rPr lang="en-US" dirty="0" smtClean="0">
                <a:latin typeface="Garamond"/>
                <a:cs typeface="Garamond"/>
              </a:rPr>
              <a:t>Developed </a:t>
            </a:r>
            <a:r>
              <a:rPr lang="en-US" dirty="0" smtClean="0">
                <a:latin typeface="Garamond"/>
                <a:cs typeface="Garamond"/>
              </a:rPr>
              <a:t> scintillator </a:t>
            </a:r>
            <a:r>
              <a:rPr lang="en-US" dirty="0">
                <a:latin typeface="Garamond"/>
                <a:cs typeface="Garamond"/>
              </a:rPr>
              <a:t>p</a:t>
            </a:r>
            <a:r>
              <a:rPr lang="en-US" dirty="0" smtClean="0">
                <a:latin typeface="Garamond"/>
                <a:cs typeface="Garamond"/>
              </a:rPr>
              <a:t>urification </a:t>
            </a:r>
            <a:r>
              <a:rPr lang="en-US" dirty="0">
                <a:latin typeface="Garamond"/>
                <a:cs typeface="Garamond"/>
              </a:rPr>
              <a:t>s</a:t>
            </a:r>
            <a:r>
              <a:rPr lang="en-US" dirty="0" smtClean="0">
                <a:latin typeface="Garamond"/>
                <a:cs typeface="Garamond"/>
              </a:rPr>
              <a:t>ystems</a:t>
            </a:r>
          </a:p>
          <a:p>
            <a:pPr lvl="1"/>
            <a:r>
              <a:rPr lang="en-US" dirty="0" smtClean="0">
                <a:latin typeface="Garamond"/>
                <a:cs typeface="Garamond"/>
              </a:rPr>
              <a:t>Distillation, water extraction , and nitrogen stripping.</a:t>
            </a:r>
            <a:r>
              <a:rPr lang="en-US" dirty="0" smtClean="0">
                <a:latin typeface="Garamond"/>
                <a:cs typeface="Garamond"/>
              </a:rPr>
              <a:t> </a:t>
            </a:r>
            <a:endParaRPr lang="en-US" dirty="0" smtClean="0">
              <a:latin typeface="Garamond"/>
              <a:cs typeface="Garamond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FACB-A014-2940-828C-92502F3D8976}" type="slidenum">
              <a:rPr lang="en-US" smtClean="0">
                <a:latin typeface="Garamond"/>
                <a:cs typeface="Garamond"/>
              </a:rPr>
              <a:t>8</a:t>
            </a:fld>
            <a:endParaRPr lang="en-US">
              <a:latin typeface="Garamond"/>
              <a:cs typeface="Garamond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Garamond"/>
                <a:cs typeface="Garamond"/>
              </a:rPr>
              <a:t>March 18-20, 2015</a:t>
            </a:r>
            <a:endParaRPr lang="en-US">
              <a:latin typeface="Garamond"/>
              <a:cs typeface="Garamond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Garamond"/>
                <a:cs typeface="Garamond"/>
              </a:rPr>
              <a:t>Low Radioactivity Techniques, Seattle WA PNNL &amp; Univ. Washington </a:t>
            </a:r>
            <a:endParaRPr lang="en-US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925228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Garamond"/>
                <a:cs typeface="Garamond"/>
              </a:rPr>
              <a:t>Nylon Scintillator Containment Vessel</a:t>
            </a:r>
            <a:r>
              <a:rPr lang="en-US" dirty="0">
                <a:latin typeface="Garamond"/>
                <a:cs typeface="Garamond"/>
              </a:rPr>
              <a:t/>
            </a:r>
            <a:br>
              <a:rPr lang="en-US" dirty="0">
                <a:latin typeface="Garamond"/>
                <a:cs typeface="Garamond"/>
              </a:rPr>
            </a:br>
            <a:r>
              <a:rPr lang="en-US" sz="2700" dirty="0" smtClean="0">
                <a:latin typeface="Garamond"/>
                <a:cs typeface="Garamond"/>
              </a:rPr>
              <a:t>Fabricated in special Princeton Low-Radon Cleanroom</a:t>
            </a:r>
            <a:endParaRPr lang="en-US" sz="2700" dirty="0">
              <a:latin typeface="Garamond"/>
              <a:cs typeface="Garamond"/>
            </a:endParaRPr>
          </a:p>
        </p:txBody>
      </p:sp>
      <p:pic>
        <p:nvPicPr>
          <p:cNvPr id="4730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258" y="2133600"/>
            <a:ext cx="58674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3092" name="Text Box 4"/>
          <p:cNvSpPr txBox="1">
            <a:spLocks noChangeArrowheads="1"/>
          </p:cNvSpPr>
          <p:nvPr/>
        </p:nvSpPr>
        <p:spPr bwMode="auto">
          <a:xfrm>
            <a:off x="7045846" y="1468438"/>
            <a:ext cx="1717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John </a:t>
            </a:r>
            <a:r>
              <a:rPr lang="en-US" sz="2400" dirty="0" err="1">
                <a:latin typeface="Garamond"/>
                <a:cs typeface="Garamond"/>
              </a:rPr>
              <a:t>Bahcall</a:t>
            </a:r>
            <a:endParaRPr lang="en-US" sz="2400" dirty="0">
              <a:latin typeface="Garamond"/>
              <a:cs typeface="Garamond"/>
            </a:endParaRPr>
          </a:p>
        </p:txBody>
      </p:sp>
      <p:sp>
        <p:nvSpPr>
          <p:cNvPr id="473093" name="Line 5"/>
          <p:cNvSpPr>
            <a:spLocks noChangeShapeType="1"/>
          </p:cNvSpPr>
          <p:nvPr/>
        </p:nvSpPr>
        <p:spPr bwMode="auto">
          <a:xfrm flipH="1">
            <a:off x="4673600" y="1930103"/>
            <a:ext cx="2235200" cy="1317900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9591" y="2032000"/>
            <a:ext cx="3081029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Garamond"/>
                <a:cs typeface="Garamond"/>
              </a:rPr>
              <a:t>First hermetically sealed</a:t>
            </a:r>
          </a:p>
          <a:p>
            <a:r>
              <a:rPr lang="en-US" sz="2200" dirty="0" smtClean="0">
                <a:latin typeface="Garamond"/>
                <a:cs typeface="Garamond"/>
              </a:rPr>
              <a:t>cleanroom with low-radon</a:t>
            </a:r>
          </a:p>
          <a:p>
            <a:r>
              <a:rPr lang="en-US" sz="2200" dirty="0">
                <a:latin typeface="Garamond"/>
                <a:cs typeface="Garamond"/>
              </a:rPr>
              <a:t>a</a:t>
            </a:r>
            <a:r>
              <a:rPr lang="en-US" sz="2200" dirty="0" smtClean="0">
                <a:latin typeface="Garamond"/>
                <a:cs typeface="Garamond"/>
              </a:rPr>
              <a:t>ir was developed to avoid</a:t>
            </a:r>
          </a:p>
          <a:p>
            <a:r>
              <a:rPr lang="en-US" sz="2200" dirty="0" smtClean="0">
                <a:latin typeface="Garamond"/>
                <a:cs typeface="Garamond"/>
              </a:rPr>
              <a:t>surface radioactivity  due</a:t>
            </a:r>
          </a:p>
          <a:p>
            <a:r>
              <a:rPr lang="en-US" sz="2200" dirty="0">
                <a:latin typeface="Garamond"/>
                <a:cs typeface="Garamond"/>
              </a:rPr>
              <a:t>t</a:t>
            </a:r>
            <a:r>
              <a:rPr lang="en-US" sz="2200" dirty="0" smtClean="0">
                <a:latin typeface="Garamond"/>
                <a:cs typeface="Garamond"/>
              </a:rPr>
              <a:t>o </a:t>
            </a:r>
            <a:r>
              <a:rPr lang="en-US" sz="2200" baseline="30000" dirty="0" smtClean="0">
                <a:latin typeface="Garamond"/>
                <a:cs typeface="Garamond"/>
              </a:rPr>
              <a:t>222</a:t>
            </a:r>
            <a:r>
              <a:rPr lang="en-US" sz="2200" dirty="0" smtClean="0">
                <a:latin typeface="Garamond"/>
                <a:cs typeface="Garamond"/>
              </a:rPr>
              <a:t>Rn daughters:</a:t>
            </a:r>
          </a:p>
          <a:p>
            <a:r>
              <a:rPr lang="en-US" sz="2200" dirty="0">
                <a:latin typeface="Garamond"/>
                <a:cs typeface="Garamond"/>
              </a:rPr>
              <a:t> </a:t>
            </a:r>
            <a:r>
              <a:rPr lang="en-US" sz="2200" dirty="0" smtClean="0">
                <a:latin typeface="Garamond"/>
                <a:cs typeface="Garamond"/>
              </a:rPr>
              <a:t> </a:t>
            </a:r>
            <a:r>
              <a:rPr lang="en-US" sz="2200" dirty="0" smtClean="0">
                <a:latin typeface="Garamond"/>
                <a:ea typeface="Wingdings"/>
                <a:cs typeface="Garamond"/>
                <a:sym typeface="Wingdings"/>
              </a:rPr>
              <a:t></a:t>
            </a:r>
            <a:r>
              <a:rPr lang="en-US" sz="2200" dirty="0" smtClean="0">
                <a:latin typeface="Garamond"/>
                <a:cs typeface="Garamond"/>
              </a:rPr>
              <a:t>  </a:t>
            </a:r>
            <a:r>
              <a:rPr lang="en-US" sz="2200" baseline="30000" dirty="0" smtClean="0">
                <a:latin typeface="Garamond"/>
                <a:cs typeface="Garamond"/>
              </a:rPr>
              <a:t>210</a:t>
            </a:r>
            <a:r>
              <a:rPr lang="en-US" sz="2200" dirty="0" smtClean="0">
                <a:latin typeface="Garamond"/>
                <a:cs typeface="Garamond"/>
              </a:rPr>
              <a:t>Pb (22 </a:t>
            </a:r>
            <a:r>
              <a:rPr lang="en-US" sz="2200" dirty="0" err="1" smtClean="0">
                <a:latin typeface="Garamond"/>
                <a:cs typeface="Garamond"/>
              </a:rPr>
              <a:t>yr</a:t>
            </a:r>
            <a:r>
              <a:rPr lang="en-US" sz="2200" dirty="0" smtClean="0">
                <a:latin typeface="Garamond"/>
                <a:cs typeface="Garamond"/>
              </a:rPr>
              <a:t>).</a:t>
            </a:r>
          </a:p>
          <a:p>
            <a:endParaRPr lang="en-US" sz="2200" dirty="0" smtClean="0">
              <a:latin typeface="Garamond"/>
              <a:cs typeface="Garamond"/>
            </a:endParaRPr>
          </a:p>
          <a:p>
            <a:r>
              <a:rPr lang="en-US" sz="2200" dirty="0" smtClean="0">
                <a:latin typeface="Garamond"/>
                <a:cs typeface="Garamond"/>
              </a:rPr>
              <a:t>Fabrication time: &gt; 1 </a:t>
            </a:r>
            <a:r>
              <a:rPr lang="en-US" sz="2200" dirty="0" err="1" smtClean="0">
                <a:latin typeface="Garamond"/>
                <a:cs typeface="Garamond"/>
              </a:rPr>
              <a:t>yr</a:t>
            </a:r>
            <a:endParaRPr lang="en-US" sz="2200" dirty="0" smtClean="0">
              <a:latin typeface="Garamond"/>
              <a:cs typeface="Garamond"/>
            </a:endParaRPr>
          </a:p>
          <a:p>
            <a:r>
              <a:rPr lang="en-US" sz="2200" dirty="0" smtClean="0">
                <a:latin typeface="Garamond"/>
                <a:cs typeface="Garamond"/>
              </a:rPr>
              <a:t>Low-radon cleanrooms</a:t>
            </a:r>
          </a:p>
          <a:p>
            <a:r>
              <a:rPr lang="en-US" sz="2200" dirty="0" smtClean="0">
                <a:latin typeface="Garamond"/>
                <a:cs typeface="Garamond"/>
              </a:rPr>
              <a:t>are now more common in</a:t>
            </a:r>
          </a:p>
          <a:p>
            <a:r>
              <a:rPr lang="en-US" sz="2200" dirty="0">
                <a:latin typeface="Garamond"/>
                <a:cs typeface="Garamond"/>
              </a:rPr>
              <a:t>l</a:t>
            </a:r>
            <a:r>
              <a:rPr lang="en-US" sz="2200" dirty="0" smtClean="0">
                <a:latin typeface="Garamond"/>
                <a:cs typeface="Garamond"/>
              </a:rPr>
              <a:t>ow-background research.</a:t>
            </a:r>
            <a:endParaRPr lang="en-US" sz="2200" dirty="0">
              <a:latin typeface="Garamond"/>
              <a:cs typeface="Garamond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18-20,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Radioactivity Techniques, Seattle WA PNNL &amp; Univ. Washington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44C2-94C5-664B-85B4-0FEBE2CE0F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7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9934</TotalTime>
  <Words>1751</Words>
  <Application>Microsoft Macintosh PowerPoint</Application>
  <PresentationFormat>On-screen Show (4:3)</PresentationFormat>
  <Paragraphs>285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Black</vt:lpstr>
      <vt:lpstr>Radon and its Progeny A Pervasive Problem for Low Background Counting (with Lessons from Borexino and Biology)</vt:lpstr>
      <vt:lpstr>Solar Neutrinos with Borexino Milestones in Low-Background Counting</vt:lpstr>
      <vt:lpstr>Solar Neutrino Spectra</vt:lpstr>
      <vt:lpstr>Overview of the Borexino Detector (Lots of Active Shielding)</vt:lpstr>
      <vt:lpstr>The 210Po- 210Pb(210Bi) Mystery</vt:lpstr>
      <vt:lpstr>The 238U and 232Th Decay Chains</vt:lpstr>
      <vt:lpstr>The 210Bi – 210Po Puzzle of 2007</vt:lpstr>
      <vt:lpstr>Low-Background Scintillator Strategy</vt:lpstr>
      <vt:lpstr>Nylon Scintillator Containment Vessel Fabricated in special Princeton Low-Radon Cleanroom</vt:lpstr>
      <vt:lpstr>Purification of PPO-PC Master Solution</vt:lpstr>
      <vt:lpstr>PC Distillation and N2 Stripping and in-line Mixing of PPO-PC. (2007)</vt:lpstr>
      <vt:lpstr>Initial Measurements  (2007-2010)</vt:lpstr>
      <vt:lpstr>Re-Purification of Liquid Scintillator (2010-2011)</vt:lpstr>
      <vt:lpstr>Loop Re-Purification of Liquid Scintillator</vt:lpstr>
      <vt:lpstr>Water Extraction and Nitrogen Stripping Performed 2010-2011</vt:lpstr>
      <vt:lpstr>Results of 6 Cycles of Re-purification</vt:lpstr>
      <vt:lpstr>Studies of Radioactivity in Water</vt:lpstr>
      <vt:lpstr>Purification of LNGS Groundwater Deionization is less effective for Pb and Po than for Mg. </vt:lpstr>
      <vt:lpstr>Biological Methylation of Po (Where Physics meets Biology)</vt:lpstr>
      <vt:lpstr>Test of Special Distillation to Remove Dimethyl-210Po from Water.</vt:lpstr>
      <vt:lpstr>Upgrade of Water Extraction System Previous &amp; New Upgrade with 2 New Fractional Distillation Columns </vt:lpstr>
      <vt:lpstr>Conclusions</vt:lpstr>
      <vt:lpstr>The End</vt:lpstr>
      <vt:lpstr>Spares</vt:lpstr>
      <vt:lpstr>Element Biomethylation</vt:lpstr>
      <vt:lpstr> N2 Stripping of 210Po from Well Water</vt:lpstr>
      <vt:lpstr>Volatility of 210Po Spiked Bread Mold</vt:lpstr>
      <vt:lpstr>210Pb and 210Po in the Environment </vt:lpstr>
    </vt:vector>
  </TitlesOfParts>
  <Company>Princeton Universituy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Radon and its Progeny A Pervasive Problem for Low Background Counting </dc:title>
  <dc:creator>Frank Calaprice</dc:creator>
  <cp:lastModifiedBy>Administrator</cp:lastModifiedBy>
  <cp:revision>173</cp:revision>
  <dcterms:created xsi:type="dcterms:W3CDTF">2015-03-10T12:27:12Z</dcterms:created>
  <dcterms:modified xsi:type="dcterms:W3CDTF">2015-03-19T19:08:54Z</dcterms:modified>
</cp:coreProperties>
</file>