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4"/>
  </p:notesMasterIdLst>
  <p:sldIdLst>
    <p:sldId id="256" r:id="rId2"/>
    <p:sldId id="264" r:id="rId3"/>
    <p:sldId id="267" r:id="rId4"/>
    <p:sldId id="268" r:id="rId5"/>
    <p:sldId id="261" r:id="rId6"/>
    <p:sldId id="262" r:id="rId7"/>
    <p:sldId id="263" r:id="rId8"/>
    <p:sldId id="271" r:id="rId9"/>
    <p:sldId id="273" r:id="rId10"/>
    <p:sldId id="274" r:id="rId11"/>
    <p:sldId id="275" r:id="rId12"/>
    <p:sldId id="276" r:id="rId13"/>
    <p:sldId id="279" r:id="rId14"/>
    <p:sldId id="280" r:id="rId15"/>
    <p:sldId id="277" r:id="rId16"/>
    <p:sldId id="278" r:id="rId17"/>
    <p:sldId id="257" r:id="rId18"/>
    <p:sldId id="269" r:id="rId19"/>
    <p:sldId id="292" r:id="rId20"/>
    <p:sldId id="293" r:id="rId21"/>
    <p:sldId id="294" r:id="rId22"/>
    <p:sldId id="295" r:id="rId23"/>
    <p:sldId id="297" r:id="rId24"/>
    <p:sldId id="298" r:id="rId25"/>
    <p:sldId id="286" r:id="rId26"/>
    <p:sldId id="281" r:id="rId27"/>
    <p:sldId id="287" r:id="rId28"/>
    <p:sldId id="282" r:id="rId29"/>
    <p:sldId id="283" r:id="rId30"/>
    <p:sldId id="284" r:id="rId31"/>
    <p:sldId id="285" r:id="rId32"/>
    <p:sldId id="289" r:id="rId33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996633"/>
    <a:srgbClr val="000066"/>
    <a:srgbClr val="00FFFF"/>
    <a:srgbClr val="FFFF53"/>
    <a:srgbClr val="81FF81"/>
    <a:srgbClr val="00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-11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9864602-5E00-44E5-A97B-8FCBAA6F5ECA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1691895-B23A-46DF-B8DC-BC0CF7B8C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A9032-A41E-430E-A989-6F19B6DAFB1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A9032-A41E-430E-A989-6F19B6DAFB1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A9032-A41E-430E-A989-6F19B6DAFB11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A9032-A41E-430E-A989-6F19B6DAFB11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A9032-A41E-430E-A989-6F19B6DAFB1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A9032-A41E-430E-A989-6F19B6DAFB11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A9032-A41E-430E-A989-6F19B6DAFB11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A9032-A41E-430E-A989-6F19B6DAFB11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A9032-A41E-430E-A989-6F19B6DAFB11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F3610-3E18-4027-B02A-C32C558CF1C5}" type="datetime1">
              <a:rPr lang="en-US" smtClean="0"/>
              <a:pPr/>
              <a:t>3/19/2015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SDSM&amp;T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732D0-AE6E-485E-BBAB-D9F931C84CAD}" type="datetime1">
              <a:rPr lang="en-US" smtClean="0"/>
              <a:pPr/>
              <a:t>3/19/2015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SDSM&amp;T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885CB-619A-473D-9B24-1A630CB038B9}" type="datetime1">
              <a:rPr lang="en-US" smtClean="0"/>
              <a:pPr/>
              <a:t>3/19/2015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SDSM&amp;T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0A83-12F8-422D-AFF2-ED6671EA65D2}" type="datetime1">
              <a:rPr lang="en-US" smtClean="0"/>
              <a:pPr/>
              <a:t>3/19/2015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SDSM&amp;T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411E7-3033-4611-948D-E0B4F7164C9E}" type="datetime1">
              <a:rPr lang="en-US" smtClean="0"/>
              <a:pPr/>
              <a:t>3/19/2015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SDSM&amp;T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DBE93-681F-42E4-9866-D2B5BEA30E0D}" type="datetime1">
              <a:rPr lang="en-US" smtClean="0"/>
              <a:pPr/>
              <a:t>3/19/2015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SDSM&amp;T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2EA58-BB11-431F-872B-0341F47F25CD}" type="datetime1">
              <a:rPr lang="en-US" smtClean="0"/>
              <a:pPr/>
              <a:t>3/19/2015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SDSM&amp;T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B63A-7FA8-4E4C-86B7-F19A21D15A2E}" type="datetime1">
              <a:rPr lang="en-US" smtClean="0"/>
              <a:pPr/>
              <a:t>3/19/2015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SDSM&amp;T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791C-4C68-4952-BA75-24B842B88DA6}" type="datetime1">
              <a:rPr lang="en-US" smtClean="0"/>
              <a:pPr/>
              <a:t>3/19/2015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SDSM&amp;T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C21C1-577F-4FF7-AE45-A1C6359891DA}" type="datetime1">
              <a:rPr lang="en-US" smtClean="0"/>
              <a:pPr/>
              <a:t>3/19/2015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SDSM&amp;T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B5947-BC61-4A48-8DB9-43C0F09299D8}" type="datetime1">
              <a:rPr lang="en-US" smtClean="0"/>
              <a:pPr/>
              <a:t>3/19/2015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SDSM&amp;T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DA095-815B-4D29-B0E7-852699E5EDE6}" type="datetime1">
              <a:rPr lang="en-US" smtClean="0"/>
              <a:pPr/>
              <a:t>3/19/2015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Ray Bunker - SDSM&amp;T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www.mpa-garching.mpg.de/galform/millennium/seqD_063.jpg"/>
          <p:cNvPicPr>
            <a:picLocks noChangeAspect="1" noChangeArrowheads="1"/>
          </p:cNvPicPr>
          <p:nvPr/>
        </p:nvPicPr>
        <p:blipFill>
          <a:blip r:embed="rId2" cstate="print">
            <a:lum bright="5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420260"/>
            <a:ext cx="7342496" cy="1470025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Reduction of Backgrounds</a:t>
            </a:r>
            <a:br>
              <a:rPr lang="en-US" sz="4800" b="1" dirty="0" smtClean="0"/>
            </a:br>
            <a:r>
              <a:rPr lang="en-US" sz="4800" b="1" dirty="0" smtClean="0"/>
              <a:t>for </a:t>
            </a:r>
            <a:r>
              <a:rPr lang="en-US" sz="4800" b="1" dirty="0" err="1" smtClean="0"/>
              <a:t>SuperCDMS</a:t>
            </a:r>
            <a:endParaRPr lang="en-US" sz="4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248" y="4161758"/>
            <a:ext cx="6400800" cy="17526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66"/>
                </a:solidFill>
              </a:rPr>
              <a:t>Ray Bunker </a:t>
            </a:r>
            <a:r>
              <a:rPr lang="en-US" sz="4000" dirty="0" smtClean="0">
                <a:solidFill>
                  <a:srgbClr val="000066"/>
                </a:solidFill>
              </a:rPr>
              <a:t>— </a:t>
            </a:r>
            <a:r>
              <a:rPr lang="en-US" sz="4000" b="1" dirty="0" smtClean="0">
                <a:solidFill>
                  <a:srgbClr val="000066"/>
                </a:solidFill>
              </a:rPr>
              <a:t>SDSM&amp;T</a:t>
            </a:r>
          </a:p>
          <a:p>
            <a:r>
              <a:rPr lang="en-US" sz="2800" dirty="0" smtClean="0">
                <a:solidFill>
                  <a:srgbClr val="C00000"/>
                </a:solidFill>
              </a:rPr>
              <a:t>for the</a:t>
            </a:r>
            <a:r>
              <a:rPr lang="en-US" sz="3600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SuperCDMS</a:t>
            </a:r>
            <a:r>
              <a:rPr lang="en-US" sz="3600" b="1" dirty="0" smtClean="0">
                <a:solidFill>
                  <a:srgbClr val="C00000"/>
                </a:solidFill>
              </a:rPr>
              <a:t> Collaboration</a:t>
            </a:r>
            <a:r>
              <a:rPr lang="en-US" sz="3600" dirty="0" smtClean="0">
                <a:solidFill>
                  <a:srgbClr val="C00000"/>
                </a:solidFill>
              </a:rPr>
              <a:t> 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4" name="Picture 2" descr="C:\Users\raybunker\Documents\Physics\South Dakota\Grad-student orientation presentation\SDSMT-Logo-BLU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1252" y="362850"/>
            <a:ext cx="1785938" cy="1785938"/>
          </a:xfrm>
          <a:prstGeom prst="rect">
            <a:avLst/>
          </a:prstGeom>
          <a:noFill/>
        </p:spPr>
      </p:pic>
      <p:pic>
        <p:nvPicPr>
          <p:cNvPr id="4101" name="Picture 5" descr="C:\Users\raybunker\Documents\Physics\Conferences\LRT 2015\SuperCDMS and Radon Mitigation\material\logo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69" t="862" r="6736" b="4023"/>
          <a:stretch>
            <a:fillRect/>
          </a:stretch>
        </p:blipFill>
        <p:spPr bwMode="auto">
          <a:xfrm>
            <a:off x="7180732" y="467515"/>
            <a:ext cx="1600418" cy="1576609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526172" y="6553879"/>
            <a:ext cx="4541628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Image courtesy the Millennium </a:t>
            </a:r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Simulation—</a:t>
            </a:r>
            <a:r>
              <a:rPr lang="en-US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Springel</a:t>
            </a:r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et al.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Nature </a:t>
            </a: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435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(2005) 629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6516" y="209265"/>
            <a:ext cx="64385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/>
              <a:t>Further Reduction:  </a:t>
            </a:r>
            <a:r>
              <a:rPr lang="en-US" sz="4000" dirty="0" err="1" smtClean="0"/>
              <a:t>iZIP</a:t>
            </a:r>
            <a:r>
              <a:rPr lang="en-US" sz="4000" dirty="0" smtClean="0"/>
              <a:t> Mode</a:t>
            </a:r>
            <a:endParaRPr lang="en-US" sz="4000" dirty="0"/>
          </a:p>
        </p:txBody>
      </p:sp>
      <p:sp>
        <p:nvSpPr>
          <p:cNvPr id="19" name="TextBox 18"/>
          <p:cNvSpPr txBox="1"/>
          <p:nvPr/>
        </p:nvSpPr>
        <p:spPr>
          <a:xfrm>
            <a:off x="427290" y="4896740"/>
            <a:ext cx="102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43780" y="1009864"/>
            <a:ext cx="29517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Demonstrated background</a:t>
            </a:r>
          </a:p>
          <a:p>
            <a:pPr algn="ctr"/>
            <a:r>
              <a:rPr lang="en-US" dirty="0" smtClean="0"/>
              <a:t>rejection in </a:t>
            </a:r>
            <a:r>
              <a:rPr lang="en-US" dirty="0" err="1" smtClean="0"/>
              <a:t>iZIP</a:t>
            </a:r>
            <a:r>
              <a:rPr lang="en-US" dirty="0" smtClean="0"/>
              <a:t> mode</a:t>
            </a:r>
          </a:p>
          <a:p>
            <a:pPr algn="ctr"/>
            <a:r>
              <a:rPr lang="en-US" sz="2400" b="1" dirty="0" smtClean="0"/>
              <a:t>+</a:t>
            </a:r>
          </a:p>
          <a:p>
            <a:pPr algn="ctr"/>
            <a:r>
              <a:rPr lang="en-US" dirty="0" smtClean="0"/>
              <a:t>Improved ionization </a:t>
            </a:r>
            <a:r>
              <a:rPr lang="en-US" sz="1400" b="1" dirty="0" smtClean="0"/>
              <a:t>(100 </a:t>
            </a:r>
            <a:r>
              <a:rPr lang="en-US" sz="1400" b="1" dirty="0" err="1" smtClean="0"/>
              <a:t>eV</a:t>
            </a:r>
            <a:r>
              <a:rPr lang="en-US" sz="1400" b="1" dirty="0" smtClean="0"/>
              <a:t>)</a:t>
            </a:r>
            <a:r>
              <a:rPr lang="en-US" sz="1600" b="1" dirty="0" smtClean="0"/>
              <a:t> </a:t>
            </a:r>
            <a:r>
              <a:rPr lang="en-US" sz="1400" dirty="0" smtClean="0"/>
              <a:t>&amp;</a:t>
            </a:r>
            <a:endParaRPr lang="en-US" dirty="0" smtClean="0"/>
          </a:p>
          <a:p>
            <a:pPr algn="ctr"/>
            <a:r>
              <a:rPr lang="en-US" dirty="0" smtClean="0"/>
              <a:t>phonon </a:t>
            </a:r>
            <a:r>
              <a:rPr lang="en-US" sz="1400" b="1" dirty="0" smtClean="0"/>
              <a:t>(50 </a:t>
            </a:r>
            <a:r>
              <a:rPr lang="en-US" sz="1400" b="1" dirty="0" err="1" smtClean="0"/>
              <a:t>eV</a:t>
            </a:r>
            <a:r>
              <a:rPr lang="en-US" sz="1400" b="1" dirty="0" smtClean="0"/>
              <a:t>) </a:t>
            </a:r>
            <a:r>
              <a:rPr lang="en-US" dirty="0" smtClean="0"/>
              <a:t>resolutions</a:t>
            </a:r>
            <a:endParaRPr lang="en-US" dirty="0"/>
          </a:p>
        </p:txBody>
      </p:sp>
      <p:pic>
        <p:nvPicPr>
          <p:cNvPr id="56322" name="Picture 2" descr="C:\Users\raybunker\Documents\Physics\Conferences\LRT 2015\SuperCDMS and Radon Mitigation\material\BkgSig_QPSNOLAB_zr3Ge_q100eV_p50eV_YPQFV_Bkgnd.png"/>
          <p:cNvPicPr>
            <a:picLocks noChangeAspect="1" noChangeArrowheads="1"/>
          </p:cNvPicPr>
          <p:nvPr/>
        </p:nvPicPr>
        <p:blipFill>
          <a:blip r:embed="rId2" cstate="print"/>
          <a:srcRect l="1745" t="10748" r="7834"/>
          <a:stretch>
            <a:fillRect/>
          </a:stretch>
        </p:blipFill>
        <p:spPr bwMode="auto">
          <a:xfrm>
            <a:off x="4512014" y="2185532"/>
            <a:ext cx="4434845" cy="3283132"/>
          </a:xfrm>
          <a:prstGeom prst="rect">
            <a:avLst/>
          </a:prstGeom>
          <a:noFill/>
        </p:spPr>
      </p:pic>
      <p:grpSp>
        <p:nvGrpSpPr>
          <p:cNvPr id="33" name="Group 32"/>
          <p:cNvGrpSpPr/>
          <p:nvPr/>
        </p:nvGrpSpPr>
        <p:grpSpPr>
          <a:xfrm>
            <a:off x="59951" y="2666041"/>
            <a:ext cx="4289130" cy="4115045"/>
            <a:chOff x="59951" y="2666041"/>
            <a:chExt cx="4289130" cy="4115045"/>
          </a:xfrm>
        </p:grpSpPr>
        <p:grpSp>
          <p:nvGrpSpPr>
            <p:cNvPr id="30" name="Group 29"/>
            <p:cNvGrpSpPr/>
            <p:nvPr/>
          </p:nvGrpSpPr>
          <p:grpSpPr>
            <a:xfrm>
              <a:off x="359153" y="2666041"/>
              <a:ext cx="3989928" cy="3532175"/>
              <a:chOff x="299169" y="1133596"/>
              <a:chExt cx="3989928" cy="3532175"/>
            </a:xfrm>
          </p:grpSpPr>
          <p:pic>
            <p:nvPicPr>
              <p:cNvPr id="3" name="Picture 3" descr="C:\Users\raybunker\Documents\Physics\CDMS\Conference &amp; Presentations Committee\Standard Plots\Sep2012_ops_review_symmetry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169" y="1133596"/>
                <a:ext cx="3375523" cy="3532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TextBox 13"/>
              <p:cNvSpPr txBox="1">
                <a:spLocks noChangeArrowheads="1"/>
              </p:cNvSpPr>
              <p:nvPr/>
            </p:nvSpPr>
            <p:spPr bwMode="auto">
              <a:xfrm>
                <a:off x="3298809" y="4090381"/>
                <a:ext cx="984757" cy="276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200" b="1" baseline="30000" dirty="0">
                    <a:solidFill>
                      <a:srgbClr val="C00000"/>
                    </a:solidFill>
                    <a:latin typeface="+mn-lt"/>
                  </a:rPr>
                  <a:t>206</a:t>
                </a:r>
                <a:r>
                  <a:rPr lang="en-US" sz="1200" b="1" dirty="0">
                    <a:solidFill>
                      <a:srgbClr val="C00000"/>
                    </a:solidFill>
                    <a:latin typeface="+mn-lt"/>
                  </a:rPr>
                  <a:t>Pb Recoils</a:t>
                </a:r>
              </a:p>
            </p:txBody>
          </p:sp>
          <p:cxnSp>
            <p:nvCxnSpPr>
              <p:cNvPr id="5" name="Straight Arrow Connector 4"/>
              <p:cNvCxnSpPr>
                <a:stCxn id="4" idx="0"/>
              </p:cNvCxnSpPr>
              <p:nvPr/>
            </p:nvCxnSpPr>
            <p:spPr>
              <a:xfrm rot="16200000" flipV="1">
                <a:off x="3414683" y="3713875"/>
                <a:ext cx="266138" cy="48687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TextBox 18"/>
              <p:cNvSpPr txBox="1">
                <a:spLocks noChangeArrowheads="1"/>
              </p:cNvSpPr>
              <p:nvPr/>
            </p:nvSpPr>
            <p:spPr bwMode="auto">
              <a:xfrm>
                <a:off x="3247017" y="2378857"/>
                <a:ext cx="1042080" cy="276999"/>
              </a:xfrm>
              <a:prstGeom prst="rect">
                <a:avLst/>
              </a:prstGeom>
              <a:solidFill>
                <a:schemeClr val="bg1">
                  <a:alpha val="90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200" b="1" dirty="0">
                    <a:solidFill>
                      <a:srgbClr val="C00000"/>
                    </a:solidFill>
                    <a:latin typeface="+mn-lt"/>
                  </a:rPr>
                  <a:t>Surface Betas</a:t>
                </a:r>
              </a:p>
            </p:txBody>
          </p:sp>
          <p:cxnSp>
            <p:nvCxnSpPr>
              <p:cNvPr id="7" name="Straight Arrow Connector 6"/>
              <p:cNvCxnSpPr>
                <a:stCxn id="6" idx="2"/>
              </p:cNvCxnSpPr>
              <p:nvPr/>
            </p:nvCxnSpPr>
            <p:spPr>
              <a:xfrm rot="5400000">
                <a:off x="3367916" y="2573205"/>
                <a:ext cx="317490" cy="48279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/>
              <p:cNvSpPr txBox="1">
                <a:spLocks noChangeArrowheads="1"/>
              </p:cNvSpPr>
              <p:nvPr/>
            </p:nvSpPr>
            <p:spPr bwMode="auto">
              <a:xfrm>
                <a:off x="1053288" y="2759146"/>
                <a:ext cx="724878" cy="276999"/>
              </a:xfrm>
              <a:prstGeom prst="rect">
                <a:avLst/>
              </a:prstGeom>
              <a:solidFill>
                <a:schemeClr val="bg1">
                  <a:alpha val="90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200" b="1" dirty="0" smtClean="0">
                    <a:solidFill>
                      <a:srgbClr val="0000FF"/>
                    </a:solidFill>
                    <a:latin typeface="+mn-lt"/>
                  </a:rPr>
                  <a:t>Bulk ERs</a:t>
                </a:r>
                <a:endParaRPr lang="en-US" sz="1200" b="1" dirty="0">
                  <a:solidFill>
                    <a:srgbClr val="0000FF"/>
                  </a:solidFill>
                  <a:latin typeface="+mn-lt"/>
                </a:endParaRPr>
              </a:p>
            </p:txBody>
          </p:sp>
          <p:cxnSp>
            <p:nvCxnSpPr>
              <p:cNvPr id="10" name="Straight Arrow Connector 9"/>
              <p:cNvCxnSpPr>
                <a:stCxn id="9" idx="0"/>
              </p:cNvCxnSpPr>
              <p:nvPr/>
            </p:nvCxnSpPr>
            <p:spPr>
              <a:xfrm rot="5400000" flipH="1" flipV="1">
                <a:off x="1403555" y="2569324"/>
                <a:ext cx="201995" cy="17765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>
                <a:stCxn id="8" idx="2"/>
              </p:cNvCxnSpPr>
              <p:nvPr/>
            </p:nvCxnSpPr>
            <p:spPr>
              <a:xfrm rot="16200000" flipH="1">
                <a:off x="1410524" y="3359202"/>
                <a:ext cx="238498" cy="25978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/>
              <p:cNvSpPr txBox="1">
                <a:spLocks noChangeArrowheads="1"/>
              </p:cNvSpPr>
              <p:nvPr/>
            </p:nvSpPr>
            <p:spPr bwMode="auto">
              <a:xfrm>
                <a:off x="1024618" y="3092846"/>
                <a:ext cx="750526" cy="276999"/>
              </a:xfrm>
              <a:prstGeom prst="rect">
                <a:avLst/>
              </a:prstGeom>
              <a:solidFill>
                <a:schemeClr val="bg1">
                  <a:alpha val="90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200" b="1" dirty="0" smtClean="0">
                    <a:solidFill>
                      <a:srgbClr val="008000"/>
                    </a:solidFill>
                    <a:latin typeface="+mn-lt"/>
                  </a:rPr>
                  <a:t>Bulk NRs</a:t>
                </a:r>
                <a:endParaRPr lang="en-US" sz="1200" b="1" dirty="0">
                  <a:solidFill>
                    <a:srgbClr val="008000"/>
                  </a:solidFill>
                  <a:latin typeface="+mn-lt"/>
                </a:endParaRPr>
              </a:p>
            </p:txBody>
          </p:sp>
        </p:grpSp>
        <p:sp>
          <p:nvSpPr>
            <p:cNvPr id="32" name="Text Box 14"/>
            <p:cNvSpPr txBox="1">
              <a:spLocks noChangeArrowheads="1"/>
            </p:cNvSpPr>
            <p:nvPr/>
          </p:nvSpPr>
          <p:spPr bwMode="auto">
            <a:xfrm>
              <a:off x="59951" y="6319421"/>
              <a:ext cx="232461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hu-HU" sz="1200" i="1" dirty="0" smtClean="0">
                  <a:latin typeface="+mj-lt"/>
                </a:rPr>
                <a:t>Appl.Phys.Lett. 103 (</a:t>
              </a:r>
              <a:r>
                <a:rPr lang="hu-HU" sz="1200" i="1" dirty="0">
                  <a:latin typeface="+mj-lt"/>
                </a:rPr>
                <a:t>2013</a:t>
              </a:r>
              <a:r>
                <a:rPr lang="hu-HU" sz="1200" i="1" dirty="0" smtClean="0">
                  <a:latin typeface="+mj-lt"/>
                </a:rPr>
                <a:t>) 164105</a:t>
              </a:r>
              <a:endParaRPr lang="en-US" sz="1200" i="1" dirty="0" smtClean="0">
                <a:latin typeface="+mj-lt"/>
              </a:endParaRPr>
            </a:p>
            <a:p>
              <a:r>
                <a:rPr lang="hu-HU" sz="1200" i="1" dirty="0" smtClean="0">
                  <a:latin typeface="+mj-lt"/>
                </a:rPr>
                <a:t>[</a:t>
              </a:r>
              <a:r>
                <a:rPr lang="en-US" sz="1200" i="1" dirty="0" smtClean="0">
                  <a:latin typeface="+mj-lt"/>
                </a:rPr>
                <a:t>arXiv:1305.2405]</a:t>
              </a:r>
              <a:endParaRPr lang="en-US" sz="1200" i="1" dirty="0">
                <a:latin typeface="+mj-lt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187155" y="1228319"/>
            <a:ext cx="2683382" cy="942317"/>
            <a:chOff x="6187155" y="1228319"/>
            <a:chExt cx="2683382" cy="942317"/>
          </a:xfrm>
        </p:grpSpPr>
        <p:sp>
          <p:nvSpPr>
            <p:cNvPr id="34" name="Right Brace 33"/>
            <p:cNvSpPr/>
            <p:nvPr/>
          </p:nvSpPr>
          <p:spPr>
            <a:xfrm rot="16200000">
              <a:off x="7274608" y="574707"/>
              <a:ext cx="508476" cy="2683382"/>
            </a:xfrm>
            <a:prstGeom prst="rightBrace">
              <a:avLst>
                <a:gd name="adj1" fmla="val 73039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b="1">
                <a:solidFill>
                  <a:srgbClr val="000099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291339" y="1228319"/>
              <a:ext cx="2479910" cy="4616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000099"/>
                  </a:solidFill>
                </a:rPr>
                <a:t>Expect to be free of ER backgrounds</a:t>
              </a:r>
            </a:p>
            <a:p>
              <a:pPr algn="ctr"/>
              <a:r>
                <a:rPr lang="en-US" sz="1200" b="1" dirty="0" smtClean="0">
                  <a:solidFill>
                    <a:srgbClr val="000099"/>
                  </a:solidFill>
                </a:rPr>
                <a:t>for recoil energies &gt;≈1.5 </a:t>
              </a:r>
              <a:r>
                <a:rPr lang="en-US" sz="1200" b="1" dirty="0" err="1" smtClean="0">
                  <a:solidFill>
                    <a:srgbClr val="000099"/>
                  </a:solidFill>
                </a:rPr>
                <a:t>keVnr</a:t>
              </a:r>
              <a:endParaRPr lang="en-US" sz="1200" b="1" dirty="0">
                <a:solidFill>
                  <a:srgbClr val="000099"/>
                </a:solidFill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932444" y="5257538"/>
            <a:ext cx="1975285" cy="1019942"/>
            <a:chOff x="4932444" y="5257538"/>
            <a:chExt cx="1975285" cy="1019942"/>
          </a:xfrm>
        </p:grpSpPr>
        <p:sp>
          <p:nvSpPr>
            <p:cNvPr id="39" name="Right Brace 38"/>
            <p:cNvSpPr/>
            <p:nvPr/>
          </p:nvSpPr>
          <p:spPr>
            <a:xfrm rot="5400000">
              <a:off x="5257332" y="4933610"/>
              <a:ext cx="445070" cy="1092925"/>
            </a:xfrm>
            <a:prstGeom prst="rightBrace">
              <a:avLst>
                <a:gd name="adj1" fmla="val 31470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932444" y="5631149"/>
              <a:ext cx="1975285" cy="64633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000099"/>
                  </a:solidFill>
                </a:rPr>
                <a:t>Discrimination breaks down</a:t>
              </a:r>
            </a:p>
            <a:p>
              <a:pPr algn="ctr"/>
              <a:r>
                <a:rPr lang="en-US" sz="1200" b="1" dirty="0" smtClean="0">
                  <a:solidFill>
                    <a:srgbClr val="000099"/>
                  </a:solidFill>
                </a:rPr>
                <a:t>for lowest-energy recoils</a:t>
              </a:r>
            </a:p>
            <a:p>
              <a:pPr algn="ctr"/>
              <a:r>
                <a:rPr lang="en-US" sz="1200" b="1" dirty="0" smtClean="0">
                  <a:solidFill>
                    <a:srgbClr val="000099"/>
                  </a:solidFill>
                </a:rPr>
                <a:t>due to finite resolution</a:t>
              </a:r>
              <a:endParaRPr lang="en-US" sz="1200" b="1" dirty="0">
                <a:solidFill>
                  <a:srgbClr val="000099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003177" y="2651356"/>
            <a:ext cx="1798698" cy="1578817"/>
            <a:chOff x="6003177" y="2651356"/>
            <a:chExt cx="1798698" cy="1578817"/>
          </a:xfrm>
        </p:grpSpPr>
        <p:sp>
          <p:nvSpPr>
            <p:cNvPr id="41" name="TextBox 40"/>
            <p:cNvSpPr txBox="1"/>
            <p:nvPr/>
          </p:nvSpPr>
          <p:spPr>
            <a:xfrm>
              <a:off x="6003177" y="2651356"/>
              <a:ext cx="1798698" cy="64633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000099"/>
                  </a:solidFill>
                </a:rPr>
                <a:t>For ≈200 kg-year </a:t>
              </a:r>
              <a:r>
                <a:rPr lang="en-US" sz="1200" b="1" dirty="0" err="1" smtClean="0">
                  <a:solidFill>
                    <a:srgbClr val="000099"/>
                  </a:solidFill>
                </a:rPr>
                <a:t>Ge</a:t>
              </a:r>
              <a:r>
                <a:rPr lang="en-US" sz="1200" b="1" dirty="0" smtClean="0">
                  <a:solidFill>
                    <a:srgbClr val="000099"/>
                  </a:solidFill>
                </a:rPr>
                <a:t> </a:t>
              </a:r>
              <a:r>
                <a:rPr lang="en-US" sz="1200" b="1" dirty="0" err="1" smtClean="0">
                  <a:solidFill>
                    <a:srgbClr val="000099"/>
                  </a:solidFill>
                </a:rPr>
                <a:t>iZIP</a:t>
              </a:r>
              <a:endParaRPr lang="en-US" sz="1200" b="1" dirty="0" smtClean="0">
                <a:solidFill>
                  <a:srgbClr val="000099"/>
                </a:solidFill>
              </a:endParaRPr>
            </a:p>
            <a:p>
              <a:pPr algn="ctr"/>
              <a:r>
                <a:rPr lang="en-US" sz="1200" b="1" dirty="0" smtClean="0">
                  <a:solidFill>
                    <a:srgbClr val="000099"/>
                  </a:solidFill>
                </a:rPr>
                <a:t>exposure, expect handful</a:t>
              </a:r>
            </a:p>
            <a:p>
              <a:pPr algn="ctr"/>
              <a:r>
                <a:rPr lang="en-US" sz="1200" b="1" dirty="0" smtClean="0">
                  <a:solidFill>
                    <a:srgbClr val="000099"/>
                  </a:solidFill>
                </a:rPr>
                <a:t>of solar neutrino events!</a:t>
              </a:r>
              <a:endParaRPr lang="en-US" sz="1200" b="1" dirty="0">
                <a:solidFill>
                  <a:srgbClr val="000099"/>
                </a:solidFill>
              </a:endParaRPr>
            </a:p>
          </p:txBody>
        </p:sp>
        <p:cxnSp>
          <p:nvCxnSpPr>
            <p:cNvPr id="43" name="Straight Arrow Connector 42"/>
            <p:cNvCxnSpPr>
              <a:stCxn id="41" idx="2"/>
            </p:cNvCxnSpPr>
            <p:nvPr/>
          </p:nvCxnSpPr>
          <p:spPr>
            <a:xfrm rot="5400000">
              <a:off x="6121326" y="3448973"/>
              <a:ext cx="932487" cy="62991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0" name="Footer Placeholder 4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SDSM&amp;T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1"/>
          <p:cNvGrpSpPr/>
          <p:nvPr/>
        </p:nvGrpSpPr>
        <p:grpSpPr>
          <a:xfrm>
            <a:off x="72602" y="1866191"/>
            <a:ext cx="5219445" cy="3961236"/>
            <a:chOff x="165195" y="1943100"/>
            <a:chExt cx="5219445" cy="3961236"/>
          </a:xfrm>
        </p:grpSpPr>
        <p:pic>
          <p:nvPicPr>
            <p:cNvPr id="4" name="Picture 3" descr="dRdPt-Pt_R133SoudanHV_bp1-logXlogY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2453" t="10692" r="8333" b="10926"/>
            <a:stretch/>
          </p:blipFill>
          <p:spPr>
            <a:xfrm>
              <a:off x="866776" y="1943100"/>
              <a:ext cx="4517864" cy="33528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828801" y="5300662"/>
              <a:ext cx="5143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1.0</a:t>
              </a:r>
              <a:endParaRPr lang="en-US" sz="16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81401" y="5300662"/>
              <a:ext cx="5143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10</a:t>
              </a:r>
              <a:endParaRPr lang="en-US" sz="16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57350" y="5535004"/>
              <a:ext cx="26530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Total phonon energy (</a:t>
              </a:r>
              <a:r>
                <a:rPr lang="en-US" dirty="0" err="1" smtClean="0"/>
                <a:t>keV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 rot="16200000">
              <a:off x="-973098" y="3161814"/>
              <a:ext cx="26459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Event rate [kg</a:t>
              </a:r>
              <a:r>
                <a:rPr lang="en-US" baseline="30000" dirty="0" smtClean="0"/>
                <a:t>-1</a:t>
              </a:r>
              <a:r>
                <a:rPr lang="en-US" dirty="0" smtClean="0"/>
                <a:t> keVt</a:t>
              </a:r>
              <a:r>
                <a:rPr lang="en-US" baseline="30000" dirty="0" smtClean="0"/>
                <a:t>-1</a:t>
              </a:r>
              <a:r>
                <a:rPr lang="en-US" dirty="0" smtClean="0"/>
                <a:t> yr</a:t>
              </a:r>
              <a:r>
                <a:rPr lang="en-US" baseline="30000" dirty="0" smtClean="0"/>
                <a:t>-1</a:t>
              </a:r>
              <a:r>
                <a:rPr lang="en-US" dirty="0" smtClean="0"/>
                <a:t>]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9088" y="2833687"/>
              <a:ext cx="6286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/>
                <a:t>10</a:t>
              </a:r>
              <a:r>
                <a:rPr lang="en-US" sz="1600" baseline="30000" dirty="0" smtClean="0"/>
                <a:t>0</a:t>
              </a:r>
              <a:endParaRPr lang="en-US" sz="1600" baseline="30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0038" y="4090987"/>
              <a:ext cx="6286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/>
                <a:t>10</a:t>
              </a:r>
              <a:r>
                <a:rPr lang="en-US" sz="1600" baseline="30000" dirty="0" smtClean="0"/>
                <a:t>-2</a:t>
              </a:r>
              <a:endParaRPr lang="en-US" sz="1600" baseline="300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42975" y="4848225"/>
              <a:ext cx="13957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>
                  <a:solidFill>
                    <a:srgbClr val="C00000"/>
                  </a:solidFill>
                </a:rPr>
                <a:t>Courtesy M. Pyle</a:t>
              </a:r>
              <a:endParaRPr lang="en-US" sz="1400" i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14" name="Picture 13" descr="dRdPt-Pt_R133SoudanHV_bp4-logXlogY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532" t="10880" r="8507" b="11978"/>
          <a:stretch/>
        </p:blipFill>
        <p:spPr>
          <a:xfrm>
            <a:off x="760594" y="1877025"/>
            <a:ext cx="4581526" cy="335692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07048" y="286179"/>
            <a:ext cx="62974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/>
              <a:t>Further Reduction:  HV Mode</a:t>
            </a:r>
            <a:endParaRPr lang="en-US" sz="4000" dirty="0"/>
          </a:p>
        </p:txBody>
      </p:sp>
      <p:sp>
        <p:nvSpPr>
          <p:cNvPr id="13" name="TextBox 12"/>
          <p:cNvSpPr txBox="1"/>
          <p:nvPr/>
        </p:nvSpPr>
        <p:spPr>
          <a:xfrm>
            <a:off x="5366759" y="2281736"/>
            <a:ext cx="3747180" cy="2808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Reduce intrinsic photon </a:t>
            </a:r>
            <a:r>
              <a:rPr lang="en-US" sz="1600" dirty="0" smtClean="0"/>
              <a:t>&amp;</a:t>
            </a:r>
            <a:endParaRPr lang="en-US" dirty="0" smtClean="0"/>
          </a:p>
          <a:p>
            <a:pPr marL="342900" indent="-342900"/>
            <a:r>
              <a:rPr lang="en-US" dirty="0" smtClean="0"/>
              <a:t>       radon-related backgrounds</a:t>
            </a:r>
          </a:p>
          <a:p>
            <a:pPr marL="342900" indent="-342900"/>
            <a:endParaRPr lang="en-US" sz="1000" dirty="0" smtClean="0"/>
          </a:p>
          <a:p>
            <a:pPr marL="342900" indent="-342900"/>
            <a:r>
              <a:rPr lang="en-US" dirty="0" smtClean="0"/>
              <a:t>		</a:t>
            </a:r>
            <a:r>
              <a:rPr lang="en-US" sz="3600" dirty="0" smtClean="0"/>
              <a:t>    +</a:t>
            </a:r>
            <a:endParaRPr lang="en-US" dirty="0" smtClean="0"/>
          </a:p>
          <a:p>
            <a:pPr marL="342900" indent="-342900"/>
            <a:endParaRPr lang="en-US" sz="1000" dirty="0" smtClean="0"/>
          </a:p>
          <a:p>
            <a:pPr marL="342900" indent="-342900">
              <a:buFont typeface="+mj-lt"/>
              <a:buAutoNum type="arabicPeriod" startAt="2"/>
            </a:pPr>
            <a:r>
              <a:rPr lang="en-US" dirty="0" smtClean="0"/>
              <a:t>HV-mode detector improvements:</a:t>
            </a:r>
          </a:p>
          <a:p>
            <a:pPr marL="681038" lvl="1" indent="-342900"/>
            <a:r>
              <a:rPr lang="en-US" sz="1200" dirty="0" smtClean="0">
                <a:solidFill>
                  <a:srgbClr val="000099"/>
                </a:solidFill>
                <a:sym typeface="Wingdings" pitchFamily="2" charset="2"/>
              </a:rPr>
              <a:t></a:t>
            </a:r>
            <a:r>
              <a:rPr lang="en-US" sz="1600" dirty="0" smtClean="0">
                <a:solidFill>
                  <a:srgbClr val="000099"/>
                </a:solidFill>
                <a:sym typeface="Wingdings" pitchFamily="2" charset="2"/>
              </a:rPr>
              <a:t> </a:t>
            </a:r>
            <a:r>
              <a:rPr lang="en-US" sz="1600" dirty="0" smtClean="0">
                <a:solidFill>
                  <a:srgbClr val="000099"/>
                </a:solidFill>
              </a:rPr>
              <a:t>Increase from ≈70 to 100 V bias</a:t>
            </a:r>
          </a:p>
          <a:p>
            <a:pPr marL="681038" lvl="1" indent="-342900"/>
            <a:r>
              <a:rPr lang="en-US" sz="1200" dirty="0" smtClean="0">
                <a:solidFill>
                  <a:srgbClr val="000099"/>
                </a:solidFill>
                <a:sym typeface="Wingdings" pitchFamily="2" charset="2"/>
              </a:rPr>
              <a:t></a:t>
            </a:r>
            <a:r>
              <a:rPr lang="en-US" sz="1600" dirty="0" smtClean="0">
                <a:solidFill>
                  <a:srgbClr val="000099"/>
                </a:solidFill>
                <a:sym typeface="Wingdings" pitchFamily="2" charset="2"/>
              </a:rPr>
              <a:t> </a:t>
            </a:r>
            <a:r>
              <a:rPr lang="en-US" sz="1600" dirty="0" smtClean="0">
                <a:solidFill>
                  <a:srgbClr val="000099"/>
                </a:solidFill>
              </a:rPr>
              <a:t>Apply radial </a:t>
            </a:r>
            <a:r>
              <a:rPr lang="en-US" sz="1600" dirty="0" err="1" smtClean="0">
                <a:solidFill>
                  <a:srgbClr val="000099"/>
                </a:solidFill>
              </a:rPr>
              <a:t>fiducialization</a:t>
            </a:r>
            <a:endParaRPr lang="en-US" sz="1600" dirty="0" smtClean="0">
              <a:solidFill>
                <a:srgbClr val="000099"/>
              </a:solidFill>
            </a:endParaRPr>
          </a:p>
          <a:p>
            <a:pPr marL="681038" lvl="1" indent="-342900"/>
            <a:r>
              <a:rPr lang="en-US" sz="1200" dirty="0" smtClean="0">
                <a:solidFill>
                  <a:srgbClr val="000099"/>
                </a:solidFill>
                <a:sym typeface="Wingdings" pitchFamily="2" charset="2"/>
              </a:rPr>
              <a:t></a:t>
            </a:r>
            <a:r>
              <a:rPr lang="en-US" sz="1600" dirty="0" smtClean="0">
                <a:solidFill>
                  <a:srgbClr val="000099"/>
                </a:solidFill>
                <a:sym typeface="Wingdings" pitchFamily="2" charset="2"/>
              </a:rPr>
              <a:t> </a:t>
            </a:r>
            <a:r>
              <a:rPr lang="en-US" sz="1600" dirty="0" smtClean="0">
                <a:solidFill>
                  <a:srgbClr val="000099"/>
                </a:solidFill>
              </a:rPr>
              <a:t>Improve phonon resolution to 50 </a:t>
            </a:r>
            <a:r>
              <a:rPr lang="en-US" sz="1600" dirty="0" err="1" smtClean="0">
                <a:solidFill>
                  <a:srgbClr val="000099"/>
                </a:solidFill>
              </a:rPr>
              <a:t>eV</a:t>
            </a:r>
            <a:endParaRPr lang="en-US" sz="1600" baseline="-25000" dirty="0" smtClean="0">
              <a:solidFill>
                <a:srgbClr val="000099"/>
              </a:solidFill>
            </a:endParaRPr>
          </a:p>
          <a:p>
            <a:pPr marL="800100" lvl="1" indent="-34290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SDSM&amp;T</a:t>
            </a:r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77048" y="1538577"/>
            <a:ext cx="5385674" cy="4292474"/>
            <a:chOff x="282152" y="1376203"/>
            <a:chExt cx="5385674" cy="4292474"/>
          </a:xfrm>
        </p:grpSpPr>
        <p:pic>
          <p:nvPicPr>
            <p:cNvPr id="29" name="Picture 2" descr="C:\Users\raybunker\Documents\Physics\Conferences\LRT 2015\SuperCDMS and Radon Mitigation\material\dRdPt-Pt_R133SoudanHV_p8-logXlogY.png"/>
            <p:cNvPicPr>
              <a:picLocks noChangeAspect="1" noChangeArrowheads="1"/>
            </p:cNvPicPr>
            <p:nvPr/>
          </p:nvPicPr>
          <p:blipFill>
            <a:blip r:embed="rId4" cstate="print"/>
            <a:srcRect l="12404" t="5133" r="8446" b="11678"/>
            <a:stretch>
              <a:fillRect/>
            </a:stretch>
          </p:blipFill>
          <p:spPr bwMode="auto">
            <a:xfrm>
              <a:off x="965200" y="1385729"/>
              <a:ext cx="4702626" cy="3706971"/>
            </a:xfrm>
            <a:prstGeom prst="rect">
              <a:avLst/>
            </a:prstGeom>
            <a:noFill/>
          </p:spPr>
        </p:pic>
        <p:sp>
          <p:nvSpPr>
            <p:cNvPr id="30" name="Rectangle 29"/>
            <p:cNvSpPr/>
            <p:nvPr/>
          </p:nvSpPr>
          <p:spPr>
            <a:xfrm>
              <a:off x="2241550" y="1376203"/>
              <a:ext cx="1933575" cy="10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752208" y="5071353"/>
              <a:ext cx="5143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1.0</a:t>
              </a:r>
              <a:endParaRPr lang="en-US" sz="16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295258" y="5071353"/>
              <a:ext cx="5143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10</a:t>
              </a:r>
              <a:endParaRPr lang="en-US" sz="16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767957" y="5299345"/>
              <a:ext cx="26530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Total phonon energy (</a:t>
              </a:r>
              <a:r>
                <a:rPr lang="en-US" dirty="0" err="1" smtClean="0"/>
                <a:t>keV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 rot="16200000">
              <a:off x="-856141" y="2926155"/>
              <a:ext cx="26459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Event rate [kg</a:t>
              </a:r>
              <a:r>
                <a:rPr lang="en-US" baseline="30000" dirty="0" smtClean="0"/>
                <a:t>-1</a:t>
              </a:r>
              <a:r>
                <a:rPr lang="en-US" dirty="0" smtClean="0"/>
                <a:t> keVt</a:t>
              </a:r>
              <a:r>
                <a:rPr lang="en-US" baseline="30000" dirty="0" smtClean="0"/>
                <a:t>-1</a:t>
              </a:r>
              <a:r>
                <a:rPr lang="en-US" dirty="0" smtClean="0"/>
                <a:t> yr</a:t>
              </a:r>
              <a:r>
                <a:rPr lang="en-US" baseline="30000" dirty="0" smtClean="0"/>
                <a:t>-1</a:t>
              </a:r>
              <a:r>
                <a:rPr lang="en-US" dirty="0" smtClean="0"/>
                <a:t>]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16995" y="2763128"/>
              <a:ext cx="6286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/>
                <a:t>10</a:t>
              </a:r>
              <a:r>
                <a:rPr lang="en-US" sz="1600" baseline="30000" dirty="0" smtClean="0"/>
                <a:t>0</a:t>
              </a:r>
              <a:endParaRPr lang="en-US" sz="1600" baseline="300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16995" y="4147428"/>
              <a:ext cx="6286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/>
                <a:t>10</a:t>
              </a:r>
              <a:r>
                <a:rPr lang="en-US" sz="1600" baseline="30000" dirty="0" smtClean="0"/>
                <a:t>-2</a:t>
              </a:r>
              <a:endParaRPr lang="en-US" sz="1600" baseline="300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209158" y="5071353"/>
              <a:ext cx="5143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0.1</a:t>
              </a:r>
              <a:endParaRPr lang="en-US" sz="16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1505" y="1245438"/>
            <a:ext cx="835503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99"/>
                </a:solidFill>
              </a:rPr>
              <a:t>Reduce photon background:</a:t>
            </a:r>
          </a:p>
          <a:p>
            <a:endParaRPr lang="en-US" sz="600" b="1" dirty="0" smtClean="0">
              <a:solidFill>
                <a:srgbClr val="000099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Select </a:t>
            </a:r>
            <a:r>
              <a:rPr lang="en-US" dirty="0" err="1" smtClean="0"/>
              <a:t>radiopure</a:t>
            </a:r>
            <a:r>
              <a:rPr lang="en-US" dirty="0" smtClean="0"/>
              <a:t> shielding materials:  lead, poly, copper</a:t>
            </a:r>
          </a:p>
          <a:p>
            <a:endParaRPr lang="en-US" b="1" dirty="0" smtClean="0">
              <a:solidFill>
                <a:srgbClr val="000099"/>
              </a:solidFill>
            </a:endParaRPr>
          </a:p>
          <a:p>
            <a:r>
              <a:rPr lang="en-US" sz="2400" b="1" dirty="0" smtClean="0">
                <a:solidFill>
                  <a:srgbClr val="000099"/>
                </a:solidFill>
              </a:rPr>
              <a:t>Reduce </a:t>
            </a:r>
            <a:r>
              <a:rPr lang="en-US" sz="2000" b="1" dirty="0" smtClean="0">
                <a:solidFill>
                  <a:srgbClr val="000099"/>
                </a:solidFill>
              </a:rPr>
              <a:t>&amp;</a:t>
            </a:r>
            <a:r>
              <a:rPr lang="en-US" sz="2400" b="1" dirty="0" smtClean="0">
                <a:solidFill>
                  <a:srgbClr val="000099"/>
                </a:solidFill>
              </a:rPr>
              <a:t> prevent radon-related surface contamination:</a:t>
            </a:r>
            <a:endParaRPr lang="en-US" dirty="0" smtClean="0"/>
          </a:p>
          <a:p>
            <a:pPr lvl="1"/>
            <a:endParaRPr lang="en-US" sz="600" dirty="0" smtClean="0"/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Use established etching techniques to clean </a:t>
            </a:r>
            <a:r>
              <a:rPr lang="en-US" dirty="0" err="1" smtClean="0"/>
              <a:t>Ge</a:t>
            </a:r>
            <a:r>
              <a:rPr lang="en-US" dirty="0" smtClean="0"/>
              <a:t>, Si and Cu surfaces</a:t>
            </a:r>
          </a:p>
          <a:p>
            <a:pPr lvl="1"/>
            <a:endParaRPr lang="en-US" sz="600" dirty="0" smtClean="0"/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Minimize exposure to radon through life of payload:</a:t>
            </a:r>
          </a:p>
          <a:p>
            <a:pPr lvl="2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C00000"/>
                </a:solidFill>
              </a:rPr>
              <a:t> Nitrogen purge boxes for storage during fabrication and testing</a:t>
            </a:r>
          </a:p>
          <a:p>
            <a:pPr lvl="2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C00000"/>
                </a:solidFill>
              </a:rPr>
              <a:t> Vacuum canisters for shipping</a:t>
            </a:r>
          </a:p>
          <a:p>
            <a:pPr lvl="2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C00000"/>
                </a:solidFill>
              </a:rPr>
              <a:t> Radon-mitigated clean room underground at SNOLAB for payload installation</a:t>
            </a:r>
          </a:p>
          <a:p>
            <a:pPr lvl="2">
              <a:buFont typeface="Arial" pitchFamily="34" charset="0"/>
              <a:buChar char="•"/>
            </a:pPr>
            <a:endParaRPr lang="en-US" sz="1600" dirty="0" smtClean="0">
              <a:solidFill>
                <a:srgbClr val="C00000"/>
              </a:solidFill>
            </a:endParaRPr>
          </a:p>
          <a:p>
            <a:r>
              <a:rPr lang="en-US" sz="2400" b="1" dirty="0" smtClean="0">
                <a:solidFill>
                  <a:srgbClr val="000099"/>
                </a:solidFill>
              </a:rPr>
              <a:t>Detector improvements:</a:t>
            </a:r>
          </a:p>
          <a:p>
            <a:endParaRPr lang="en-US" sz="600" b="1" dirty="0" smtClean="0">
              <a:solidFill>
                <a:srgbClr val="000099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Upgraded electronics for improved ionization resolution</a:t>
            </a:r>
          </a:p>
          <a:p>
            <a:pPr lvl="1"/>
            <a:endParaRPr lang="en-US" sz="600" dirty="0" smtClean="0"/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Lower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c</a:t>
            </a:r>
            <a:r>
              <a:rPr lang="en-US" dirty="0" smtClean="0"/>
              <a:t> for improved phonon resolution</a:t>
            </a:r>
          </a:p>
          <a:p>
            <a:pPr lvl="1"/>
            <a:endParaRPr lang="en-US" sz="600" dirty="0" smtClean="0"/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Larger bias voltage and use of radial </a:t>
            </a:r>
            <a:r>
              <a:rPr lang="en-US" dirty="0" err="1" smtClean="0"/>
              <a:t>fiducialization</a:t>
            </a:r>
            <a:r>
              <a:rPr lang="en-US" dirty="0" smtClean="0"/>
              <a:t> in HV mode</a:t>
            </a:r>
          </a:p>
        </p:txBody>
      </p:sp>
      <p:sp>
        <p:nvSpPr>
          <p:cNvPr id="3" name="Rectangle 2"/>
          <p:cNvSpPr/>
          <p:nvPr/>
        </p:nvSpPr>
        <p:spPr>
          <a:xfrm>
            <a:off x="1068500" y="269087"/>
            <a:ext cx="69746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/>
              <a:t>Background Reduction Summary</a:t>
            </a:r>
          </a:p>
        </p:txBody>
      </p:sp>
      <p:sp>
        <p:nvSpPr>
          <p:cNvPr id="4" name="Rectangle 3"/>
          <p:cNvSpPr/>
          <p:nvPr/>
        </p:nvSpPr>
        <p:spPr>
          <a:xfrm>
            <a:off x="1346200" y="3878367"/>
            <a:ext cx="6610350" cy="26670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SDSM&amp;T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/>
        </p:nvPicPr>
        <p:blipFill>
          <a:blip r:embed="rId2" cstate="print"/>
          <a:srcRect l="13064" t="5437" r="2375" b="5676"/>
          <a:stretch>
            <a:fillRect/>
          </a:stretch>
        </p:blipFill>
        <p:spPr bwMode="auto">
          <a:xfrm>
            <a:off x="306578" y="3893606"/>
            <a:ext cx="3944387" cy="289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019748" y="914135"/>
            <a:ext cx="2362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000099"/>
                </a:solidFill>
              </a:rPr>
              <a:t>Continuous flow</a:t>
            </a:r>
            <a:r>
              <a:rPr lang="en-US" sz="2400" b="1" dirty="0" smtClean="0">
                <a:solidFill>
                  <a:srgbClr val="000099"/>
                </a:solidFill>
              </a:rPr>
              <a:t>: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03092" y="914135"/>
            <a:ext cx="1663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</a:rPr>
              <a:t>Swing flow</a:t>
            </a:r>
            <a:r>
              <a:rPr lang="en-US" sz="2400" b="1" dirty="0" smtClean="0">
                <a:solidFill>
                  <a:srgbClr val="000099"/>
                </a:solidFill>
              </a:rPr>
              <a:t>: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779" y="1428485"/>
            <a:ext cx="4484176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 Most </a:t>
            </a:r>
            <a:r>
              <a:rPr lang="en-US" sz="2000" dirty="0" err="1" smtClean="0"/>
              <a:t>Rn</a:t>
            </a:r>
            <a:r>
              <a:rPr lang="en-US" sz="2000" dirty="0" smtClean="0"/>
              <a:t> decays before exiting carbon</a:t>
            </a:r>
          </a:p>
          <a:p>
            <a:endParaRPr lang="en-US" sz="12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 </a:t>
            </a:r>
            <a:r>
              <a:rPr lang="en-US" sz="2000" i="1" dirty="0" err="1" smtClean="0"/>
              <a:t>C</a:t>
            </a:r>
            <a:r>
              <a:rPr lang="en-US" sz="2000" baseline="-25000" dirty="0" err="1" smtClean="0"/>
              <a:t>final</a:t>
            </a:r>
            <a:r>
              <a:rPr lang="en-US" sz="2000" dirty="0" smtClean="0"/>
              <a:t>  =  </a:t>
            </a:r>
            <a:r>
              <a:rPr lang="en-US" sz="2000" i="1" dirty="0" err="1" smtClean="0"/>
              <a:t>C</a:t>
            </a:r>
            <a:r>
              <a:rPr lang="en-US" sz="2000" baseline="-25000" dirty="0" err="1" smtClean="0"/>
              <a:t>initial</a:t>
            </a:r>
            <a:r>
              <a:rPr lang="en-US" sz="2000" dirty="0" smtClean="0"/>
              <a:t> exp[-</a:t>
            </a:r>
            <a:r>
              <a:rPr lang="en-US" sz="2000" i="1" dirty="0" smtClean="0"/>
              <a:t>t</a:t>
            </a:r>
            <a:r>
              <a:rPr lang="en-US" sz="1400" dirty="0" smtClean="0"/>
              <a:t>/</a:t>
            </a:r>
            <a:r>
              <a:rPr lang="en-US" sz="2000" i="1" dirty="0" err="1" smtClean="0"/>
              <a:t>t</a:t>
            </a:r>
            <a:r>
              <a:rPr lang="en-US" sz="2000" baseline="-25000" dirty="0" err="1" smtClean="0"/>
              <a:t>Rn</a:t>
            </a:r>
            <a:r>
              <a:rPr lang="en-US" sz="2000" dirty="0" smtClean="0"/>
              <a:t>]</a:t>
            </a:r>
          </a:p>
          <a:p>
            <a:pPr marL="342900" lvl="1"/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Assuming ideal column</a:t>
            </a:r>
          </a:p>
          <a:p>
            <a:pPr lvl="1"/>
            <a:endParaRPr lang="en-US" sz="12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Relatively simple &amp; robust</a:t>
            </a:r>
          </a:p>
          <a:p>
            <a:endParaRPr lang="en-US" sz="12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Need to cool carbon to be effective</a:t>
            </a:r>
          </a:p>
          <a:p>
            <a:pPr marL="342900" lvl="1"/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</a:t>
            </a:r>
            <a:r>
              <a:rPr lang="en-US" sz="1600" i="1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n-US" sz="1600" i="1" dirty="0" err="1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Ateko</a:t>
            </a:r>
            <a:r>
              <a:rPr lang="en-US" sz="1600" i="1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 commercial system effective for NEMO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371493" y="1714235"/>
            <a:ext cx="1772172" cy="316705"/>
            <a:chOff x="2433639" y="1628775"/>
            <a:chExt cx="1772172" cy="316705"/>
          </a:xfrm>
        </p:grpSpPr>
        <p:sp>
          <p:nvSpPr>
            <p:cNvPr id="7" name="TextBox 6"/>
            <p:cNvSpPr txBox="1"/>
            <p:nvPr/>
          </p:nvSpPr>
          <p:spPr>
            <a:xfrm>
              <a:off x="2650321" y="1628775"/>
              <a:ext cx="15554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breakthrough time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8" name="Straight Arrow Connector 7"/>
            <p:cNvCxnSpPr>
              <a:stCxn id="7" idx="1"/>
            </p:cNvCxnSpPr>
            <p:nvPr/>
          </p:nvCxnSpPr>
          <p:spPr>
            <a:xfrm rot="10800000" flipV="1">
              <a:off x="2433639" y="1782664"/>
              <a:ext cx="216683" cy="1628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2833455" y="2180960"/>
            <a:ext cx="1212430" cy="307777"/>
            <a:chOff x="2895601" y="2095500"/>
            <a:chExt cx="1212430" cy="307777"/>
          </a:xfrm>
        </p:grpSpPr>
        <p:sp>
          <p:nvSpPr>
            <p:cNvPr id="10" name="TextBox 9"/>
            <p:cNvSpPr txBox="1"/>
            <p:nvPr/>
          </p:nvSpPr>
          <p:spPr>
            <a:xfrm>
              <a:off x="3133725" y="2095500"/>
              <a:ext cx="9743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srgbClr val="FF0000"/>
                  </a:solidFill>
                </a:rPr>
                <a:t>Rn</a:t>
              </a:r>
              <a:r>
                <a:rPr lang="en-US" sz="1400" dirty="0" smtClean="0">
                  <a:solidFill>
                    <a:srgbClr val="FF0000"/>
                  </a:solidFill>
                </a:rPr>
                <a:t> lifetime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11" name="Straight Arrow Connector 10"/>
            <p:cNvCxnSpPr>
              <a:stCxn id="10" idx="1"/>
            </p:cNvCxnSpPr>
            <p:nvPr/>
          </p:nvCxnSpPr>
          <p:spPr>
            <a:xfrm rot="10800000">
              <a:off x="2895601" y="2143125"/>
              <a:ext cx="238125" cy="10626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4553337" y="1418960"/>
            <a:ext cx="4563493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 Stop gas flow well before breakthrough</a:t>
            </a:r>
          </a:p>
          <a:p>
            <a:pPr marL="287338" lvl="1">
              <a:buFont typeface="Arial" pitchFamily="34" charset="0"/>
              <a:buChar char="•"/>
            </a:pPr>
            <a:r>
              <a:rPr lang="en-US" dirty="0" smtClean="0">
                <a:sym typeface="Wingdings" pitchFamily="2" charset="2"/>
              </a:rPr>
              <a:t> 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Use at least 2 columns:</a:t>
            </a:r>
            <a:endParaRPr lang="en-US" sz="1600" i="1" dirty="0" smtClean="0">
              <a:solidFill>
                <a:schemeClr val="accent6">
                  <a:lumMod val="75000"/>
                </a:schemeClr>
              </a:solidFill>
              <a:sym typeface="Wingdings" pitchFamily="2" charset="2"/>
            </a:endParaRPr>
          </a:p>
          <a:p>
            <a:pPr marL="684213" lvl="2"/>
            <a:r>
              <a:rPr lang="en-US" sz="1200" dirty="0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1600" dirty="0" smtClean="0">
                <a:solidFill>
                  <a:srgbClr val="FF0000"/>
                </a:solidFill>
                <a:sym typeface="Wingdings" pitchFamily="2" charset="2"/>
              </a:rPr>
              <a:t> Regenerate column #1</a:t>
            </a:r>
          </a:p>
          <a:p>
            <a:pPr marL="684213" lvl="2"/>
            <a:r>
              <a:rPr lang="en-US" sz="1200" dirty="0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1600" dirty="0" smtClean="0">
                <a:solidFill>
                  <a:srgbClr val="FF0000"/>
                </a:solidFill>
                <a:sym typeface="Wingdings" pitchFamily="2" charset="2"/>
              </a:rPr>
              <a:t> Flow through column #2</a:t>
            </a:r>
            <a:endParaRPr lang="en-US" sz="1600" dirty="0" smtClean="0">
              <a:solidFill>
                <a:srgbClr val="FF0000"/>
              </a:solidFill>
            </a:endParaRPr>
          </a:p>
          <a:p>
            <a:endParaRPr lang="en-US" sz="12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 </a:t>
            </a:r>
            <a:r>
              <a:rPr lang="en-US" sz="2000" i="1" dirty="0" err="1" smtClean="0"/>
              <a:t>C</a:t>
            </a:r>
            <a:r>
              <a:rPr lang="en-US" sz="2000" baseline="-25000" dirty="0" err="1" smtClean="0"/>
              <a:t>final</a:t>
            </a:r>
            <a:r>
              <a:rPr lang="en-US" sz="2000" dirty="0" smtClean="0"/>
              <a:t> = 0</a:t>
            </a:r>
          </a:p>
          <a:p>
            <a:pPr marL="342900" lvl="1"/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Assuming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 ideal column</a:t>
            </a:r>
          </a:p>
          <a:p>
            <a:pPr lvl="1"/>
            <a:endParaRPr lang="en-US" sz="12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More complicated</a:t>
            </a:r>
          </a:p>
          <a:p>
            <a:endParaRPr lang="en-US" sz="12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Vacuum-swing:</a:t>
            </a:r>
          </a:p>
          <a:p>
            <a:pPr marL="342900" lvl="1">
              <a:buFont typeface="Wingdings" pitchFamily="2" charset="2"/>
              <a:buChar char="à"/>
            </a:pP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Potentially better performance than</a:t>
            </a:r>
          </a:p>
          <a:p>
            <a:pPr marL="342900" lvl="1"/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     continuous system at lower cost</a:t>
            </a:r>
          </a:p>
          <a:p>
            <a:pPr marL="342900" lvl="1">
              <a:buFont typeface="Wingdings" pitchFamily="2" charset="2"/>
              <a:buChar char="à"/>
            </a:pP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A. </a:t>
            </a:r>
            <a:r>
              <a:rPr lang="en-US" i="1" dirty="0" err="1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Pocar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, LRT2004 (</a:t>
            </a:r>
            <a:r>
              <a:rPr lang="en-US" i="1" dirty="0" err="1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Borexino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)</a:t>
            </a:r>
          </a:p>
          <a:p>
            <a:pPr marL="342900" lvl="1">
              <a:buFont typeface="Wingdings" pitchFamily="2" charset="2"/>
              <a:buChar char="à"/>
            </a:pPr>
            <a:endParaRPr lang="en-US" i="1" dirty="0" smtClean="0">
              <a:solidFill>
                <a:schemeClr val="accent6">
                  <a:lumMod val="75000"/>
                </a:schemeClr>
              </a:solidFill>
              <a:sym typeface="Wingdings" pitchFamily="2" charset="2"/>
            </a:endParaRPr>
          </a:p>
          <a:p>
            <a:pPr marL="0" lvl="1">
              <a:buFont typeface="Arial" pitchFamily="34" charset="0"/>
              <a:buChar char="•"/>
            </a:pPr>
            <a:r>
              <a:rPr lang="en-US" sz="2000" dirty="0" smtClean="0">
                <a:sym typeface="Wingdings" pitchFamily="2" charset="2"/>
              </a:rPr>
              <a:t> Temperature-swing:</a:t>
            </a:r>
          </a:p>
          <a:p>
            <a:pPr marL="339725" lvl="2"/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Expect best performance at highest cost</a:t>
            </a:r>
          </a:p>
          <a:p>
            <a:pPr marL="339725" lvl="2"/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See poster by A. </a:t>
            </a:r>
            <a:r>
              <a:rPr lang="en-US" i="1" dirty="0" err="1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Hallin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 (</a:t>
            </a:r>
            <a:r>
              <a:rPr lang="en-US" sz="1600" i="1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&amp; LRT2010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)</a:t>
            </a:r>
          </a:p>
        </p:txBody>
      </p:sp>
      <p:sp>
        <p:nvSpPr>
          <p:cNvPr id="13" name="Oval 12"/>
          <p:cNvSpPr/>
          <p:nvPr/>
        </p:nvSpPr>
        <p:spPr>
          <a:xfrm>
            <a:off x="7175369" y="4493793"/>
            <a:ext cx="1145382" cy="354807"/>
          </a:xfrm>
          <a:prstGeom prst="ellipse">
            <a:avLst/>
          </a:prstGeom>
          <a:noFill/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90390" y="177548"/>
            <a:ext cx="5339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Carbon-based Radon Filters</a:t>
            </a:r>
            <a:endParaRPr lang="en-US" sz="360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873" y="810496"/>
            <a:ext cx="4644409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 Takes advantage of greater adsorption</a:t>
            </a:r>
          </a:p>
          <a:p>
            <a:r>
              <a:rPr lang="en-US" sz="2000" dirty="0" smtClean="0"/>
              <a:t>   capacity at high pressures:</a:t>
            </a:r>
          </a:p>
          <a:p>
            <a:endParaRPr lang="en-US" sz="1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en-US" dirty="0" smtClean="0">
                <a:solidFill>
                  <a:srgbClr val="000099"/>
                </a:solidFill>
              </a:rPr>
              <a:t> Regenerate carbon by flowing small</a:t>
            </a:r>
          </a:p>
          <a:p>
            <a:pPr lvl="1"/>
            <a:r>
              <a:rPr lang="en-US" dirty="0" smtClean="0">
                <a:solidFill>
                  <a:srgbClr val="000099"/>
                </a:solidFill>
              </a:rPr>
              <a:t>   fraction f of gas mass flow F back</a:t>
            </a:r>
          </a:p>
          <a:p>
            <a:pPr lvl="1"/>
            <a:r>
              <a:rPr lang="en-US" dirty="0" smtClean="0">
                <a:solidFill>
                  <a:srgbClr val="000099"/>
                </a:solidFill>
              </a:rPr>
              <a:t>   through tank at low purge pressure</a:t>
            </a:r>
          </a:p>
          <a:p>
            <a:pPr lvl="1"/>
            <a:endParaRPr lang="en-US" sz="1000" dirty="0" smtClean="0">
              <a:solidFill>
                <a:srgbClr val="000099"/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en-US" dirty="0" smtClean="0">
                <a:solidFill>
                  <a:srgbClr val="000099"/>
                </a:solidFill>
              </a:rPr>
              <a:t> Volume purge flow </a:t>
            </a:r>
            <a:r>
              <a:rPr lang="en-US" i="1" dirty="0" smtClean="0">
                <a:solidFill>
                  <a:srgbClr val="000099"/>
                </a:solidFill>
                <a:sym typeface="Symbol"/>
              </a:rPr>
              <a:t></a:t>
            </a:r>
            <a:r>
              <a:rPr lang="en-US" baseline="-25000" dirty="0" smtClean="0">
                <a:solidFill>
                  <a:srgbClr val="000099"/>
                </a:solidFill>
                <a:sym typeface="Symbol"/>
              </a:rPr>
              <a:t>purge</a:t>
            </a:r>
            <a:r>
              <a:rPr lang="en-US" dirty="0" smtClean="0">
                <a:solidFill>
                  <a:srgbClr val="000099"/>
                </a:solidFill>
                <a:sym typeface="Symbol"/>
              </a:rPr>
              <a:t>  </a:t>
            </a:r>
          </a:p>
          <a:p>
            <a:pPr lvl="1">
              <a:buFont typeface="Wingdings" pitchFamily="2" charset="2"/>
              <a:buChar char="§"/>
            </a:pPr>
            <a:endParaRPr lang="en-US" dirty="0" smtClean="0">
              <a:sym typeface="Symbol"/>
            </a:endParaRPr>
          </a:p>
          <a:p>
            <a:pPr lvl="1">
              <a:buFont typeface="Wingdings" pitchFamily="2" charset="2"/>
              <a:buChar char="§"/>
            </a:pPr>
            <a:endParaRPr lang="en-US" dirty="0" smtClean="0">
              <a:sym typeface="Symbol"/>
            </a:endParaRPr>
          </a:p>
          <a:p>
            <a:pPr lvl="1">
              <a:buFont typeface="Wingdings" pitchFamily="2" charset="2"/>
              <a:buChar char="§"/>
            </a:pPr>
            <a:endParaRPr lang="en-US" dirty="0" smtClean="0">
              <a:sym typeface="Symbol"/>
            </a:endParaRPr>
          </a:p>
          <a:p>
            <a:pPr lvl="1">
              <a:buFont typeface="Wingdings" pitchFamily="2" charset="2"/>
              <a:buChar char="§"/>
            </a:pPr>
            <a:endParaRPr lang="en-US" dirty="0" smtClean="0">
              <a:sym typeface="Symbol"/>
            </a:endParaRPr>
          </a:p>
          <a:p>
            <a:pPr lvl="1">
              <a:buFont typeface="Wingdings" pitchFamily="2" charset="2"/>
              <a:buChar char="§"/>
            </a:pPr>
            <a:endParaRPr lang="en-US" dirty="0" smtClean="0">
              <a:sym typeface="Symbol"/>
            </a:endParaRPr>
          </a:p>
          <a:p>
            <a:pPr lvl="1">
              <a:buFont typeface="Wingdings" pitchFamily="2" charset="2"/>
              <a:buChar char="§"/>
            </a:pPr>
            <a:r>
              <a:rPr lang="en-US" dirty="0" smtClean="0">
                <a:solidFill>
                  <a:srgbClr val="000099"/>
                </a:solidFill>
                <a:sym typeface="Symbol"/>
              </a:rPr>
              <a:t> Push back radon front if:</a:t>
            </a:r>
          </a:p>
          <a:p>
            <a:pPr lvl="1">
              <a:buFont typeface="Wingdings" pitchFamily="2" charset="2"/>
              <a:buChar char="§"/>
            </a:pPr>
            <a:endParaRPr lang="en-US" dirty="0" smtClean="0">
              <a:solidFill>
                <a:srgbClr val="000099"/>
              </a:solidFill>
              <a:sym typeface="Symbol"/>
            </a:endParaRPr>
          </a:p>
          <a:p>
            <a:pPr lvl="1">
              <a:buFont typeface="Wingdings" pitchFamily="2" charset="2"/>
              <a:buChar char="§"/>
            </a:pPr>
            <a:endParaRPr lang="en-US" dirty="0" smtClean="0">
              <a:solidFill>
                <a:srgbClr val="000099"/>
              </a:solidFill>
              <a:sym typeface="Symbol"/>
            </a:endParaRPr>
          </a:p>
          <a:p>
            <a:pPr lvl="1">
              <a:buFont typeface="Wingdings" pitchFamily="2" charset="2"/>
              <a:buChar char="§"/>
            </a:pPr>
            <a:endParaRPr lang="en-US" dirty="0" smtClean="0">
              <a:solidFill>
                <a:srgbClr val="000099"/>
              </a:solidFill>
              <a:sym typeface="Symbol"/>
            </a:endParaRPr>
          </a:p>
          <a:p>
            <a:pPr lvl="1">
              <a:buFont typeface="Wingdings" pitchFamily="2" charset="2"/>
              <a:buChar char="§"/>
            </a:pPr>
            <a:endParaRPr lang="en-US" dirty="0" smtClean="0">
              <a:solidFill>
                <a:srgbClr val="000099"/>
              </a:solidFill>
              <a:sym typeface="Symbol"/>
            </a:endParaRPr>
          </a:p>
          <a:p>
            <a:pPr lvl="1">
              <a:buFont typeface="Wingdings" pitchFamily="2" charset="2"/>
              <a:buChar char="§"/>
            </a:pPr>
            <a:endParaRPr lang="en-US" dirty="0" smtClean="0">
              <a:solidFill>
                <a:srgbClr val="000099"/>
              </a:solidFill>
              <a:sym typeface="Symbol"/>
            </a:endParaRPr>
          </a:p>
          <a:p>
            <a:pPr lvl="1">
              <a:buFont typeface="Wingdings" pitchFamily="2" charset="2"/>
              <a:buChar char="§"/>
            </a:pPr>
            <a:r>
              <a:rPr lang="en-US" dirty="0" smtClean="0">
                <a:solidFill>
                  <a:srgbClr val="000099"/>
                </a:solidFill>
                <a:sym typeface="Symbol"/>
              </a:rPr>
              <a:t> Syracuse system, f ≈ 10% with </a:t>
            </a:r>
          </a:p>
          <a:p>
            <a:pPr lvl="1"/>
            <a:r>
              <a:rPr lang="en-US" dirty="0" smtClean="0">
                <a:solidFill>
                  <a:srgbClr val="000099"/>
                </a:solidFill>
                <a:sym typeface="Symbol"/>
              </a:rPr>
              <a:t>   </a:t>
            </a:r>
            <a:r>
              <a:rPr lang="en-US" i="1" dirty="0" err="1" smtClean="0">
                <a:solidFill>
                  <a:srgbClr val="000099"/>
                </a:solidFill>
                <a:sym typeface="Symbol"/>
              </a:rPr>
              <a:t>P</a:t>
            </a:r>
            <a:r>
              <a:rPr lang="en-US" baseline="-25000" dirty="0" err="1" smtClean="0">
                <a:solidFill>
                  <a:srgbClr val="000099"/>
                </a:solidFill>
                <a:sym typeface="Symbol"/>
              </a:rPr>
              <a:t>purge</a:t>
            </a:r>
            <a:r>
              <a:rPr lang="en-US" dirty="0" smtClean="0">
                <a:solidFill>
                  <a:srgbClr val="000099"/>
                </a:solidFill>
                <a:sym typeface="Symbol"/>
              </a:rPr>
              <a:t> ≈ 2.5 </a:t>
            </a:r>
            <a:r>
              <a:rPr lang="en-US" dirty="0" err="1" smtClean="0">
                <a:solidFill>
                  <a:srgbClr val="000099"/>
                </a:solidFill>
                <a:sym typeface="Symbol"/>
              </a:rPr>
              <a:t>Torr</a:t>
            </a:r>
            <a:r>
              <a:rPr lang="en-US" dirty="0" smtClean="0">
                <a:solidFill>
                  <a:srgbClr val="000099"/>
                </a:solidFill>
                <a:sym typeface="Symbol"/>
              </a:rPr>
              <a:t> </a:t>
            </a:r>
            <a:r>
              <a:rPr lang="en-US" sz="1400" dirty="0" smtClean="0">
                <a:solidFill>
                  <a:srgbClr val="000099"/>
                </a:solidFill>
                <a:sym typeface="Wingdings" pitchFamily="2" charset="2"/>
              </a:rPr>
              <a:t></a:t>
            </a:r>
            <a:r>
              <a:rPr lang="en-US" dirty="0" smtClean="0">
                <a:solidFill>
                  <a:srgbClr val="000099"/>
                </a:solidFill>
                <a:sym typeface="Wingdings" pitchFamily="2" charset="2"/>
              </a:rPr>
              <a:t> </a:t>
            </a:r>
            <a:r>
              <a:rPr lang="en-US" i="1" dirty="0" smtClean="0">
                <a:solidFill>
                  <a:srgbClr val="000099"/>
                </a:solidFill>
                <a:sym typeface="Wingdings" pitchFamily="2" charset="2"/>
              </a:rPr>
              <a:t>G</a:t>
            </a:r>
            <a:r>
              <a:rPr lang="en-US" dirty="0" smtClean="0">
                <a:solidFill>
                  <a:srgbClr val="000099"/>
                </a:solidFill>
                <a:sym typeface="Wingdings" pitchFamily="2" charset="2"/>
              </a:rPr>
              <a:t> </a:t>
            </a:r>
            <a:r>
              <a:rPr lang="en-US" dirty="0" smtClean="0">
                <a:solidFill>
                  <a:srgbClr val="000099"/>
                </a:solidFill>
                <a:sym typeface="Symbol"/>
              </a:rPr>
              <a:t>≈ 30 (ideally) </a:t>
            </a:r>
          </a:p>
        </p:txBody>
      </p:sp>
      <p:pic>
        <p:nvPicPr>
          <p:cNvPr id="3" name="Picture 2" descr="Manual VI.JPG"/>
          <p:cNvPicPr>
            <a:picLocks noChangeAspect="1"/>
          </p:cNvPicPr>
          <p:nvPr/>
        </p:nvPicPr>
        <p:blipFill>
          <a:blip r:embed="rId3" cstate="print"/>
          <a:srcRect l="16692" t="25990" r="56049" b="21976"/>
          <a:stretch>
            <a:fillRect/>
          </a:stretch>
        </p:blipFill>
        <p:spPr bwMode="auto">
          <a:xfrm>
            <a:off x="5105400" y="903529"/>
            <a:ext cx="3708400" cy="5663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943600" y="1266774"/>
            <a:ext cx="457200" cy="457200"/>
          </a:xfrm>
          <a:prstGeom prst="rect">
            <a:avLst/>
          </a:pr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sz="1800">
              <a:solidFill>
                <a:srgbClr val="000080"/>
              </a:solidFill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7561263" y="2790774"/>
            <a:ext cx="457200" cy="457200"/>
          </a:xfrm>
          <a:prstGeom prst="rect">
            <a:avLst/>
          </a:pr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sz="1800">
              <a:solidFill>
                <a:srgbClr val="000080"/>
              </a:solidFill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5943600" y="5762574"/>
            <a:ext cx="457200" cy="457200"/>
          </a:xfrm>
          <a:prstGeom prst="rect">
            <a:avLst/>
          </a:pr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sz="1800">
              <a:solidFill>
                <a:srgbClr val="000080"/>
              </a:solidFill>
            </a:endParaRP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7620000" y="4848174"/>
            <a:ext cx="304800" cy="304800"/>
          </a:xfrm>
          <a:prstGeom prst="rect">
            <a:avLst/>
          </a:pr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sz="1800">
              <a:solidFill>
                <a:srgbClr val="000080"/>
              </a:solidFill>
            </a:endParaRPr>
          </a:p>
        </p:txBody>
      </p:sp>
      <p:sp>
        <p:nvSpPr>
          <p:cNvPr id="8" name="Bent Arrow 7"/>
          <p:cNvSpPr/>
          <p:nvPr/>
        </p:nvSpPr>
        <p:spPr bwMode="auto">
          <a:xfrm flipH="1">
            <a:off x="8059738" y="2884437"/>
            <a:ext cx="381000" cy="381000"/>
          </a:xfrm>
          <a:prstGeom prst="bent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sz="1800">
              <a:solidFill>
                <a:srgbClr val="00008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6775366" y="4467174"/>
            <a:ext cx="990600" cy="838200"/>
            <a:chOff x="6775366" y="4495800"/>
            <a:chExt cx="990600" cy="838200"/>
          </a:xfrm>
        </p:grpSpPr>
        <p:sp>
          <p:nvSpPr>
            <p:cNvPr id="10" name="TextBox 27"/>
            <p:cNvSpPr txBox="1">
              <a:spLocks noChangeArrowheads="1"/>
            </p:cNvSpPr>
            <p:nvPr/>
          </p:nvSpPr>
          <p:spPr bwMode="auto">
            <a:xfrm>
              <a:off x="6775366" y="4495800"/>
              <a:ext cx="990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200" dirty="0" smtClean="0">
                  <a:solidFill>
                    <a:srgbClr val="FFFF00"/>
                  </a:solidFill>
                </a:rPr>
                <a:t>f</a:t>
              </a:r>
              <a:r>
                <a:rPr lang="en-US" sz="900" dirty="0" smtClean="0">
                  <a:solidFill>
                    <a:srgbClr val="FFFF00"/>
                  </a:solidFill>
                </a:rPr>
                <a:t> </a:t>
              </a:r>
              <a:r>
                <a:rPr lang="en-US" sz="3200" dirty="0" err="1" smtClean="0">
                  <a:solidFill>
                    <a:srgbClr val="FFFF00"/>
                  </a:solidFill>
                </a:rPr>
                <a:t>F</a:t>
              </a:r>
              <a:endParaRPr lang="en-US" sz="3200" dirty="0">
                <a:solidFill>
                  <a:srgbClr val="FFFF00"/>
                </a:solidFill>
              </a:endParaRPr>
            </a:p>
          </p:txBody>
        </p:sp>
        <p:sp>
          <p:nvSpPr>
            <p:cNvPr id="11" name="Bent Arrow 10"/>
            <p:cNvSpPr/>
            <p:nvPr/>
          </p:nvSpPr>
          <p:spPr bwMode="auto">
            <a:xfrm>
              <a:off x="6934200" y="4953000"/>
              <a:ext cx="381000" cy="381000"/>
            </a:xfrm>
            <a:prstGeom prst="bentArrow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32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2" name="Bent Arrow 11"/>
          <p:cNvSpPr/>
          <p:nvPr/>
        </p:nvSpPr>
        <p:spPr bwMode="auto">
          <a:xfrm rot="5400000" flipH="1">
            <a:off x="8094663" y="4713237"/>
            <a:ext cx="381000" cy="381000"/>
          </a:xfrm>
          <a:prstGeom prst="bent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srgbClr val="00008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Bent Arrow 12"/>
          <p:cNvSpPr/>
          <p:nvPr/>
        </p:nvSpPr>
        <p:spPr bwMode="auto">
          <a:xfrm rot="16200000" flipH="1">
            <a:off x="6883400" y="2943174"/>
            <a:ext cx="381000" cy="381000"/>
          </a:xfrm>
          <a:prstGeom prst="bent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srgbClr val="00008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5096451" y="4662437"/>
            <a:ext cx="753498" cy="1219200"/>
            <a:chOff x="5096435" y="4690534"/>
            <a:chExt cx="754032" cy="1219200"/>
          </a:xfrm>
        </p:grpSpPr>
        <p:sp>
          <p:nvSpPr>
            <p:cNvPr id="15" name="Down Arrow 15"/>
            <p:cNvSpPr>
              <a:spLocks noChangeArrowheads="1"/>
            </p:cNvSpPr>
            <p:nvPr/>
          </p:nvSpPr>
          <p:spPr bwMode="auto">
            <a:xfrm>
              <a:off x="5317067" y="4690534"/>
              <a:ext cx="533400" cy="12192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solidFill>
                  <a:srgbClr val="FFFF00"/>
                </a:solidFill>
              </a:endParaRPr>
            </a:p>
          </p:txBody>
        </p:sp>
        <p:sp>
          <p:nvSpPr>
            <p:cNvPr id="16" name="TextBox 27"/>
            <p:cNvSpPr txBox="1">
              <a:spLocks noChangeArrowheads="1"/>
            </p:cNvSpPr>
            <p:nvPr/>
          </p:nvSpPr>
          <p:spPr bwMode="auto">
            <a:xfrm>
              <a:off x="5096435" y="4892040"/>
              <a:ext cx="457199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200" dirty="0">
                  <a:solidFill>
                    <a:srgbClr val="FFFF00"/>
                  </a:solidFill>
                </a:rPr>
                <a:t>F</a:t>
              </a:r>
            </a:p>
          </p:txBody>
        </p:sp>
      </p:grpSp>
      <p:graphicFrame>
        <p:nvGraphicFramePr>
          <p:cNvPr id="17" name="Object 9"/>
          <p:cNvGraphicFramePr>
            <a:graphicFrameLocks noChangeAspect="1"/>
          </p:cNvGraphicFramePr>
          <p:nvPr/>
        </p:nvGraphicFramePr>
        <p:xfrm>
          <a:off x="403225" y="3094038"/>
          <a:ext cx="4127500" cy="914400"/>
        </p:xfrm>
        <a:graphic>
          <a:graphicData uri="http://schemas.openxmlformats.org/presentationml/2006/ole">
            <p:oleObj spid="_x0000_s58370" name="Equation" r:id="rId4" imgW="2006280" imgH="444240" progId="Equation.3">
              <p:embed/>
            </p:oleObj>
          </a:graphicData>
        </a:graphic>
      </p:graphicFrame>
      <p:graphicFrame>
        <p:nvGraphicFramePr>
          <p:cNvPr id="18" name="Object 10"/>
          <p:cNvGraphicFramePr>
            <a:graphicFrameLocks noChangeAspect="1"/>
          </p:cNvGraphicFramePr>
          <p:nvPr/>
        </p:nvGraphicFramePr>
        <p:xfrm>
          <a:off x="1031875" y="4738688"/>
          <a:ext cx="2870200" cy="939800"/>
        </p:xfrm>
        <a:graphic>
          <a:graphicData uri="http://schemas.openxmlformats.org/presentationml/2006/ole">
            <p:oleObj spid="_x0000_s58371" name="Equation" r:id="rId5" imgW="1434960" imgH="469800" progId="Equation.3">
              <p:embed/>
            </p:oleObj>
          </a:graphicData>
        </a:graphic>
      </p:graphicFrame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5083792" y="1868437"/>
            <a:ext cx="750344" cy="1219200"/>
            <a:chOff x="5083731" y="1896532"/>
            <a:chExt cx="749788" cy="1219200"/>
          </a:xfrm>
        </p:grpSpPr>
        <p:sp>
          <p:nvSpPr>
            <p:cNvPr id="20" name="Down Arrow 6"/>
            <p:cNvSpPr>
              <a:spLocks noChangeArrowheads="1"/>
            </p:cNvSpPr>
            <p:nvPr/>
          </p:nvSpPr>
          <p:spPr bwMode="auto">
            <a:xfrm>
              <a:off x="5300120" y="1896532"/>
              <a:ext cx="533399" cy="12192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solidFill>
                  <a:srgbClr val="FFFF00"/>
                </a:solidFill>
              </a:endParaRPr>
            </a:p>
          </p:txBody>
        </p:sp>
        <p:sp>
          <p:nvSpPr>
            <p:cNvPr id="21" name="TextBox 27"/>
            <p:cNvSpPr txBox="1">
              <a:spLocks noChangeArrowheads="1"/>
            </p:cNvSpPr>
            <p:nvPr/>
          </p:nvSpPr>
          <p:spPr bwMode="auto">
            <a:xfrm>
              <a:off x="5083731" y="2128484"/>
              <a:ext cx="45719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200" dirty="0">
                  <a:solidFill>
                    <a:srgbClr val="FFFF00"/>
                  </a:solidFill>
                </a:rPr>
                <a:t>F</a:t>
              </a:r>
            </a:p>
          </p:txBody>
        </p:sp>
      </p:grpSp>
      <p:sp>
        <p:nvSpPr>
          <p:cNvPr id="22" name="Oval 21"/>
          <p:cNvSpPr/>
          <p:nvPr/>
        </p:nvSpPr>
        <p:spPr>
          <a:xfrm>
            <a:off x="6280149" y="3914724"/>
            <a:ext cx="539751" cy="55245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baseline="-25000" dirty="0"/>
          </a:p>
        </p:txBody>
      </p:sp>
      <p:sp>
        <p:nvSpPr>
          <p:cNvPr id="23" name="Oval 22"/>
          <p:cNvSpPr/>
          <p:nvPr/>
        </p:nvSpPr>
        <p:spPr>
          <a:xfrm>
            <a:off x="7150099" y="3914724"/>
            <a:ext cx="539751" cy="55245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baseline="-25000" dirty="0"/>
          </a:p>
        </p:txBody>
      </p:sp>
      <p:sp>
        <p:nvSpPr>
          <p:cNvPr id="24" name="TextBox 23"/>
          <p:cNvSpPr txBox="1"/>
          <p:nvPr/>
        </p:nvSpPr>
        <p:spPr>
          <a:xfrm>
            <a:off x="6286500" y="3997274"/>
            <a:ext cx="518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err="1" smtClean="0">
                <a:solidFill>
                  <a:srgbClr val="FFFF00"/>
                </a:solidFill>
              </a:rPr>
              <a:t>P</a:t>
            </a:r>
            <a:r>
              <a:rPr lang="en-US" sz="1600" b="1" baseline="-25000" dirty="0" err="1" smtClean="0">
                <a:solidFill>
                  <a:srgbClr val="FFFF00"/>
                </a:solidFill>
              </a:rPr>
              <a:t>atm</a:t>
            </a:r>
            <a:endParaRPr lang="en-US" sz="1600" b="1" baseline="-25000" dirty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18350" y="4003624"/>
            <a:ext cx="619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err="1" smtClean="0">
                <a:solidFill>
                  <a:srgbClr val="FFFF00"/>
                </a:solidFill>
              </a:rPr>
              <a:t>P</a:t>
            </a:r>
            <a:r>
              <a:rPr lang="en-US" sz="1600" b="1" baseline="-25000" dirty="0" err="1" smtClean="0">
                <a:solidFill>
                  <a:srgbClr val="FFFF00"/>
                </a:solidFill>
              </a:rPr>
              <a:t>purge</a:t>
            </a:r>
            <a:endParaRPr lang="en-US" sz="1600" b="1" baseline="-25000" dirty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55583" y="3638597"/>
            <a:ext cx="758541" cy="738664"/>
          </a:xfrm>
          <a:prstGeom prst="rect">
            <a:avLst/>
          </a:prstGeom>
          <a:solidFill>
            <a:srgbClr val="000099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Carbon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Column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#1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38119" y="3638597"/>
            <a:ext cx="758541" cy="738664"/>
          </a:xfrm>
          <a:prstGeom prst="rect">
            <a:avLst/>
          </a:prstGeom>
          <a:solidFill>
            <a:srgbClr val="000099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Carbon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Column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#2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07340" y="940532"/>
            <a:ext cx="949906" cy="307777"/>
          </a:xfrm>
          <a:prstGeom prst="rect">
            <a:avLst/>
          </a:prstGeom>
          <a:solidFill>
            <a:srgbClr val="0000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Input Air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234114" y="3346929"/>
            <a:ext cx="1495423" cy="409578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Vacuum Pumps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138737" y="6240482"/>
            <a:ext cx="3638549" cy="307777"/>
          </a:xfrm>
          <a:prstGeom prst="rect">
            <a:avLst/>
          </a:prstGeom>
          <a:solidFill>
            <a:srgbClr val="000099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Filtered output air</a:t>
            </a:r>
          </a:p>
        </p:txBody>
      </p: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6714478" y="6056555"/>
            <a:ext cx="1948204" cy="790575"/>
            <a:chOff x="6714478" y="6111815"/>
            <a:chExt cx="1948204" cy="790575"/>
          </a:xfrm>
        </p:grpSpPr>
        <p:sp>
          <p:nvSpPr>
            <p:cNvPr id="32" name="Down Arrow 20"/>
            <p:cNvSpPr>
              <a:spLocks noChangeArrowheads="1"/>
            </p:cNvSpPr>
            <p:nvPr/>
          </p:nvSpPr>
          <p:spPr bwMode="auto">
            <a:xfrm>
              <a:off x="6714478" y="6216590"/>
              <a:ext cx="533400" cy="6858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>
                <a:solidFill>
                  <a:srgbClr val="FFFF00"/>
                </a:solidFill>
              </a:endParaRPr>
            </a:p>
          </p:txBody>
        </p:sp>
        <p:sp>
          <p:nvSpPr>
            <p:cNvPr id="33" name="TextBox 27"/>
            <p:cNvSpPr txBox="1">
              <a:spLocks noChangeArrowheads="1"/>
            </p:cNvSpPr>
            <p:nvPr/>
          </p:nvSpPr>
          <p:spPr bwMode="auto">
            <a:xfrm>
              <a:off x="7291082" y="6111815"/>
              <a:ext cx="13716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200" dirty="0">
                  <a:solidFill>
                    <a:srgbClr val="FFFF00"/>
                  </a:solidFill>
                </a:rPr>
                <a:t>(1-f)</a:t>
              </a:r>
              <a:r>
                <a:rPr lang="en-US" sz="900" dirty="0">
                  <a:solidFill>
                    <a:srgbClr val="FFFF00"/>
                  </a:solidFill>
                </a:rPr>
                <a:t> </a:t>
              </a:r>
              <a:r>
                <a:rPr lang="en-US" sz="3200" dirty="0">
                  <a:solidFill>
                    <a:srgbClr val="FFFF00"/>
                  </a:solidFill>
                </a:rPr>
                <a:t>F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456407" y="100634"/>
            <a:ext cx="6207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Vacuum-swing Adsorption (VSA)</a:t>
            </a:r>
            <a:endParaRPr lang="en-US" sz="3600" dirty="0"/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>
          <a:xfrm>
            <a:off x="128190" y="6390533"/>
            <a:ext cx="2133600" cy="365125"/>
          </a:xfrm>
        </p:spPr>
        <p:txBody>
          <a:bodyPr/>
          <a:lstStyle/>
          <a:p>
            <a:pPr algn="l"/>
            <a:fld id="{B6F15528-21DE-4FAA-801E-634DDDAF4B2B}" type="slidenum">
              <a:rPr lang="en-US" smtClean="0"/>
              <a:pPr algn="l"/>
              <a:t>14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raybunker\Documents\Physics\Conferences\LRT 2013\Mitigation Talk\Annotated Front.png"/>
          <p:cNvPicPr>
            <a:picLocks noChangeAspect="1" noChangeArrowheads="1"/>
          </p:cNvPicPr>
          <p:nvPr/>
        </p:nvPicPr>
        <p:blipFill>
          <a:blip r:embed="rId2" cstate="print"/>
          <a:srcRect t="3500" r="1721" b="3784"/>
          <a:stretch>
            <a:fillRect/>
          </a:stretch>
        </p:blipFill>
        <p:spPr bwMode="auto">
          <a:xfrm>
            <a:off x="230577" y="730168"/>
            <a:ext cx="8655976" cy="6043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3368196" y="829315"/>
            <a:ext cx="1205778" cy="369332"/>
          </a:xfrm>
          <a:prstGeom prst="rect">
            <a:avLst/>
          </a:prstGeom>
          <a:solidFill>
            <a:schemeClr val="tx1">
              <a:alpha val="48000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≈10 </a:t>
            </a:r>
            <a:r>
              <a:rPr lang="en-US" b="1" dirty="0" err="1">
                <a:solidFill>
                  <a:schemeClr val="bg1"/>
                </a:solidFill>
              </a:rPr>
              <a:t>Bq</a:t>
            </a:r>
            <a:r>
              <a:rPr lang="en-US" b="1" dirty="0">
                <a:solidFill>
                  <a:schemeClr val="bg1"/>
                </a:solidFill>
              </a:rPr>
              <a:t>/m</a:t>
            </a:r>
            <a:r>
              <a:rPr lang="en-US" b="1" baseline="30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7568814" y="1292436"/>
            <a:ext cx="1266692" cy="369332"/>
          </a:xfrm>
          <a:prstGeom prst="rect">
            <a:avLst/>
          </a:prstGeom>
          <a:solidFill>
            <a:schemeClr val="tx1">
              <a:alpha val="51000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≈0.1 </a:t>
            </a:r>
            <a:r>
              <a:rPr lang="en-US" b="1" dirty="0" err="1">
                <a:solidFill>
                  <a:schemeClr val="bg1"/>
                </a:solidFill>
              </a:rPr>
              <a:t>Bq</a:t>
            </a:r>
            <a:r>
              <a:rPr lang="en-US" b="1" dirty="0">
                <a:solidFill>
                  <a:schemeClr val="bg1"/>
                </a:solidFill>
              </a:rPr>
              <a:t>/m</a:t>
            </a:r>
            <a:r>
              <a:rPr lang="en-US" b="1" baseline="30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31568" y="40812"/>
            <a:ext cx="3457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The Syracuse VSA</a:t>
            </a:r>
            <a:endParaRPr lang="en-US" sz="3600" dirty="0">
              <a:solidFill>
                <a:srgbClr val="A6A2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2440" y="6344088"/>
            <a:ext cx="7627857" cy="33855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Final performance: </a:t>
            </a:r>
            <a:r>
              <a:rPr lang="en-US" sz="1600" b="1" dirty="0" smtClean="0">
                <a:sym typeface="Wingdings" pitchFamily="2" charset="2"/>
              </a:rPr>
              <a:t>&lt;0.2 </a:t>
            </a:r>
            <a:r>
              <a:rPr lang="en-US" sz="1600" b="1" dirty="0" err="1" smtClean="0">
                <a:sym typeface="Wingdings" pitchFamily="2" charset="2"/>
              </a:rPr>
              <a:t>Bq</a:t>
            </a:r>
            <a:r>
              <a:rPr lang="en-US" sz="1600" b="1" dirty="0" smtClean="0">
                <a:sym typeface="Wingdings" pitchFamily="2" charset="2"/>
              </a:rPr>
              <a:t>/m</a:t>
            </a:r>
            <a:r>
              <a:rPr lang="en-US" sz="1600" b="1" baseline="30000" dirty="0" smtClean="0">
                <a:sym typeface="Wingdings" pitchFamily="2" charset="2"/>
              </a:rPr>
              <a:t>3</a:t>
            </a:r>
            <a:r>
              <a:rPr lang="en-US" sz="1600" b="1" dirty="0" smtClean="0">
                <a:sym typeface="Wingdings" pitchFamily="2" charset="2"/>
              </a:rPr>
              <a:t> </a:t>
            </a:r>
            <a:r>
              <a:rPr lang="en-US" sz="1400" b="1" dirty="0" smtClean="0">
                <a:sym typeface="Wingdings" pitchFamily="2" charset="2"/>
              </a:rPr>
              <a:t>(&gt;40x reduction)</a:t>
            </a:r>
            <a:r>
              <a:rPr lang="en-US" sz="1600" b="1" dirty="0" smtClean="0">
                <a:sym typeface="Wingdings" pitchFamily="2" charset="2"/>
              </a:rPr>
              <a:t> in CR w/ HVAC on </a:t>
            </a:r>
            <a:r>
              <a:rPr lang="en-US" sz="1400" b="1" dirty="0" smtClean="0">
                <a:sym typeface="Wingdings" pitchFamily="2" charset="2"/>
              </a:rPr>
              <a:t>&amp;</a:t>
            </a:r>
            <a:r>
              <a:rPr lang="en-US" sz="1600" b="1" dirty="0" smtClean="0">
                <a:sym typeface="Wingdings" pitchFamily="2" charset="2"/>
              </a:rPr>
              <a:t> 40 </a:t>
            </a:r>
            <a:r>
              <a:rPr lang="en-US" sz="1600" b="1" dirty="0" err="1" smtClean="0">
                <a:sym typeface="Wingdings" pitchFamily="2" charset="2"/>
              </a:rPr>
              <a:t>cfm</a:t>
            </a:r>
            <a:r>
              <a:rPr lang="en-US" sz="1600" b="1" dirty="0" smtClean="0">
                <a:sym typeface="Wingdings" pitchFamily="2" charset="2"/>
              </a:rPr>
              <a:t> of low-</a:t>
            </a:r>
            <a:r>
              <a:rPr lang="en-US" sz="1600" b="1" dirty="0" err="1" smtClean="0">
                <a:sym typeface="Wingdings" pitchFamily="2" charset="2"/>
              </a:rPr>
              <a:t>Rn</a:t>
            </a:r>
            <a:r>
              <a:rPr lang="en-US" sz="1600" b="1" dirty="0" smtClean="0">
                <a:sym typeface="Wingdings" pitchFamily="2" charset="2"/>
              </a:rPr>
              <a:t> air!</a:t>
            </a:r>
            <a:endParaRPr lang="en-US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41216" y="903526"/>
            <a:ext cx="805226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After ≈1.5 years of optimization and improvement of robustness:</a:t>
            </a:r>
          </a:p>
          <a:p>
            <a:pPr marL="285750" lvl="1">
              <a:buFont typeface="Arial" pitchFamily="34" charset="0"/>
              <a:buChar char="•"/>
            </a:pPr>
            <a:r>
              <a:rPr lang="en-US" sz="1600" dirty="0" smtClean="0"/>
              <a:t> Overcame difficulty of roughing pump to handle high humidity of upstate NY in summer</a:t>
            </a:r>
          </a:p>
          <a:p>
            <a:pPr marL="285750" lvl="1">
              <a:buFont typeface="Arial" pitchFamily="34" charset="0"/>
              <a:buChar char="•"/>
            </a:pPr>
            <a:r>
              <a:rPr lang="en-US" sz="1600" dirty="0" smtClean="0"/>
              <a:t> Identified </a:t>
            </a:r>
            <a:r>
              <a:rPr lang="en-US" sz="1400" dirty="0" smtClean="0"/>
              <a:t>&amp;</a:t>
            </a:r>
            <a:r>
              <a:rPr lang="en-US" sz="1600" dirty="0" smtClean="0"/>
              <a:t> reduced leaks all along system (including clean room)</a:t>
            </a:r>
            <a:endParaRPr lang="en-US" sz="600" dirty="0" smtClean="0">
              <a:solidFill>
                <a:srgbClr val="FF0000"/>
              </a:solidFill>
            </a:endParaRPr>
          </a:p>
          <a:p>
            <a:pPr marL="576263" lvl="2"/>
            <a:r>
              <a:rPr lang="en-US" sz="1200" dirty="0" smtClean="0">
                <a:sym typeface="Wingdings" pitchFamily="2" charset="2"/>
              </a:rPr>
              <a:t>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smtClean="0"/>
              <a:t>Ultimately limited by leaks in clean-room HVAC when HVAC circulation is on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54345" y="169002"/>
            <a:ext cx="5277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Syracuse VSA Performance </a:t>
            </a:r>
            <a:endParaRPr lang="en-US" sz="36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72258" y="2132954"/>
            <a:ext cx="9017000" cy="4021179"/>
            <a:chOff x="72258" y="2132954"/>
            <a:chExt cx="9017000" cy="4021179"/>
          </a:xfrm>
        </p:grpSpPr>
        <p:grpSp>
          <p:nvGrpSpPr>
            <p:cNvPr id="2" name="Group 13"/>
            <p:cNvGrpSpPr/>
            <p:nvPr/>
          </p:nvGrpSpPr>
          <p:grpSpPr>
            <a:xfrm>
              <a:off x="4502971" y="2134433"/>
              <a:ext cx="4586287" cy="4003825"/>
              <a:chOff x="4502971" y="1954967"/>
              <a:chExt cx="4586287" cy="4003825"/>
            </a:xfrm>
          </p:grpSpPr>
          <p:pic>
            <p:nvPicPr>
              <p:cNvPr id="3" name="Picture 1" descr="with_circulation.png"/>
              <p:cNvPicPr>
                <a:picLocks noChangeAspect="1"/>
              </p:cNvPicPr>
              <p:nvPr/>
            </p:nvPicPr>
            <p:blipFill>
              <a:blip r:embed="rId2" cstate="print"/>
              <a:srcRect l="4169" t="6944" r="8328"/>
              <a:stretch>
                <a:fillRect/>
              </a:stretch>
            </p:blipFill>
            <p:spPr bwMode="auto">
              <a:xfrm>
                <a:off x="4502971" y="2301192"/>
                <a:ext cx="4586287" cy="3657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43968" y="1954967"/>
                <a:ext cx="39244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Clean-room HVAC On </a:t>
                </a:r>
                <a:r>
                  <a:rPr lang="en-US" sz="1400" dirty="0" smtClean="0">
                    <a:sym typeface="Wingdings" pitchFamily="2" charset="2"/>
                  </a:rPr>
                  <a:t></a:t>
                </a:r>
                <a:r>
                  <a:rPr lang="en-US" dirty="0" smtClean="0">
                    <a:sym typeface="Wingdings" pitchFamily="2" charset="2"/>
                  </a:rPr>
                  <a:t> ≈25x reduction</a:t>
                </a:r>
                <a:endParaRPr lang="en-US" dirty="0"/>
              </a:p>
            </p:txBody>
          </p:sp>
        </p:grpSp>
        <p:grpSp>
          <p:nvGrpSpPr>
            <p:cNvPr id="10" name="Group 12"/>
            <p:cNvGrpSpPr/>
            <p:nvPr/>
          </p:nvGrpSpPr>
          <p:grpSpPr>
            <a:xfrm>
              <a:off x="72258" y="2132954"/>
              <a:ext cx="4749800" cy="4021179"/>
              <a:chOff x="72258" y="1953488"/>
              <a:chExt cx="4749800" cy="4021179"/>
            </a:xfrm>
          </p:grpSpPr>
          <p:pic>
            <p:nvPicPr>
              <p:cNvPr id="4" name="Picture 2" descr="no_circulation.png"/>
              <p:cNvPicPr>
                <a:picLocks noChangeAspect="1"/>
              </p:cNvPicPr>
              <p:nvPr/>
            </p:nvPicPr>
            <p:blipFill>
              <a:blip r:embed="rId3" cstate="print"/>
              <a:srcRect l="1620" t="6636" r="8095"/>
              <a:stretch>
                <a:fillRect/>
              </a:stretch>
            </p:blipFill>
            <p:spPr bwMode="auto">
              <a:xfrm>
                <a:off x="72258" y="2291667"/>
                <a:ext cx="4749800" cy="3683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736821" y="1953488"/>
                <a:ext cx="39414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Clean-room HVAC Off </a:t>
                </a:r>
                <a:r>
                  <a:rPr lang="en-US" sz="1400" dirty="0" smtClean="0">
                    <a:sym typeface="Wingdings" pitchFamily="2" charset="2"/>
                  </a:rPr>
                  <a:t></a:t>
                </a:r>
                <a:r>
                  <a:rPr lang="en-US" dirty="0" smtClean="0">
                    <a:sym typeface="Wingdings" pitchFamily="2" charset="2"/>
                  </a:rPr>
                  <a:t> &gt;50x reduction</a:t>
                </a:r>
                <a:endParaRPr lang="en-US" dirty="0"/>
              </a:p>
            </p:txBody>
          </p:sp>
        </p:grpSp>
      </p:grpSp>
      <p:sp>
        <p:nvSpPr>
          <p:cNvPr id="13" name="TextBox 12"/>
          <p:cNvSpPr txBox="1"/>
          <p:nvPr/>
        </p:nvSpPr>
        <p:spPr>
          <a:xfrm>
            <a:off x="6302355" y="153824"/>
            <a:ext cx="260789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99"/>
                </a:solidFill>
              </a:rPr>
              <a:t>VSA now at SDSM&amp;T with</a:t>
            </a:r>
          </a:p>
          <a:p>
            <a:pPr algn="ctr"/>
            <a:r>
              <a:rPr lang="en-US" sz="1400" b="1" dirty="0" smtClean="0">
                <a:solidFill>
                  <a:srgbClr val="000099"/>
                </a:solidFill>
              </a:rPr>
              <a:t>several upgrades/improvements</a:t>
            </a:r>
          </a:p>
          <a:p>
            <a:pPr algn="ctr"/>
            <a:r>
              <a:rPr lang="en-US" sz="1400" b="1" dirty="0" smtClean="0">
                <a:solidFill>
                  <a:srgbClr val="000099"/>
                </a:solidFill>
              </a:rPr>
              <a:t>see poster by Joseph Street </a:t>
            </a:r>
            <a:endParaRPr lang="en-US" sz="1400" b="1" dirty="0">
              <a:solidFill>
                <a:srgbClr val="000099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6" name="Picture 2" descr="C:\Users\raybunker\Downloads\Low RN Test 4.png"/>
          <p:cNvPicPr>
            <a:picLocks noChangeAspect="1" noChangeArrowheads="1"/>
          </p:cNvPicPr>
          <p:nvPr/>
        </p:nvPicPr>
        <p:blipFill>
          <a:blip r:embed="rId4" cstate="print"/>
          <a:srcRect t="2269"/>
          <a:stretch>
            <a:fillRect/>
          </a:stretch>
        </p:blipFill>
        <p:spPr bwMode="auto">
          <a:xfrm>
            <a:off x="1660104" y="2047162"/>
            <a:ext cx="5613780" cy="4114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840324" y="86456"/>
            <a:ext cx="6939192" cy="856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SuperCDMS Collaboration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27"/>
          <p:cNvGrpSpPr/>
          <p:nvPr/>
        </p:nvGrpSpPr>
        <p:grpSpPr>
          <a:xfrm>
            <a:off x="419816" y="3161945"/>
            <a:ext cx="8219996" cy="3409771"/>
            <a:chOff x="60884" y="3153399"/>
            <a:chExt cx="8219996" cy="3409771"/>
          </a:xfrm>
        </p:grpSpPr>
        <p:grpSp>
          <p:nvGrpSpPr>
            <p:cNvPr id="3" name="Group 23"/>
            <p:cNvGrpSpPr/>
            <p:nvPr/>
          </p:nvGrpSpPr>
          <p:grpSpPr>
            <a:xfrm>
              <a:off x="7169926" y="3153399"/>
              <a:ext cx="1110954" cy="3379863"/>
              <a:chOff x="6922092" y="3110669"/>
              <a:chExt cx="1110954" cy="3379863"/>
            </a:xfrm>
          </p:grpSpPr>
          <p:pic>
            <p:nvPicPr>
              <p:cNvPr id="10" name="Picture 4" descr="C:\Users\raybunker\Documents\Physics\Conferences\Mitchell - 2014\my material\CDMS Collab Slide Image.002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44369" t="64585" r="45020" b="20462"/>
              <a:stretch>
                <a:fillRect/>
              </a:stretch>
            </p:blipFill>
            <p:spPr bwMode="auto">
              <a:xfrm>
                <a:off x="7011823" y="3110669"/>
                <a:ext cx="931492" cy="820396"/>
              </a:xfrm>
              <a:prstGeom prst="rect">
                <a:avLst/>
              </a:prstGeom>
              <a:noFill/>
            </p:spPr>
          </p:pic>
          <p:pic>
            <p:nvPicPr>
              <p:cNvPr id="11" name="Picture 10" descr="C:\Users\raybunker\Documents\Physics\Conferences\Mitchell - 2014\my material\CDMS Collab Slide Image.002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53243" t="82991" r="34101" b="4886"/>
              <a:stretch>
                <a:fillRect/>
              </a:stretch>
            </p:blipFill>
            <p:spPr bwMode="auto">
              <a:xfrm>
                <a:off x="6922092" y="5825385"/>
                <a:ext cx="1110954" cy="665147"/>
              </a:xfrm>
              <a:prstGeom prst="rect">
                <a:avLst/>
              </a:prstGeom>
              <a:noFill/>
            </p:spPr>
          </p:pic>
          <p:pic>
            <p:nvPicPr>
              <p:cNvPr id="12" name="Picture 4" descr="C:\Users\raybunker\Documents\Physics\Conferences\Mitchell - 2014\my material\CDMS Collab Slide Image.002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65023" t="67259" r="25745" b="20125"/>
              <a:stretch>
                <a:fillRect/>
              </a:stretch>
            </p:blipFill>
            <p:spPr bwMode="auto">
              <a:xfrm>
                <a:off x="7072356" y="4101982"/>
                <a:ext cx="810427" cy="692210"/>
              </a:xfrm>
              <a:prstGeom prst="rect">
                <a:avLst/>
              </a:prstGeom>
              <a:noFill/>
            </p:spPr>
          </p:pic>
          <p:pic>
            <p:nvPicPr>
              <p:cNvPr id="13" name="Picture 4" descr="C:\Users\raybunker\Documents\Physics\Conferences\Mitchell - 2014\my material\CDMS Collab Slide Image.002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4163" t="83146" r="55615" b="4886"/>
              <a:stretch>
                <a:fillRect/>
              </a:stretch>
            </p:blipFill>
            <p:spPr bwMode="auto">
              <a:xfrm>
                <a:off x="7028915" y="4922378"/>
                <a:ext cx="897309" cy="656602"/>
              </a:xfrm>
              <a:prstGeom prst="rect">
                <a:avLst/>
              </a:prstGeom>
              <a:noFill/>
            </p:spPr>
          </p:pic>
        </p:grpSp>
        <p:pic>
          <p:nvPicPr>
            <p:cNvPr id="14" name="Picture 4" descr="C:\Users\raybunker\Documents\Physics\Conferences\Mitchell - 2014\my material\CDMS Collab Slide Image.002.pn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1783" t="64585" r="61846" b="20280"/>
            <a:stretch>
              <a:fillRect/>
            </a:stretch>
          </p:blipFill>
          <p:spPr bwMode="auto">
            <a:xfrm>
              <a:off x="5390976" y="5732804"/>
              <a:ext cx="1437118" cy="830366"/>
            </a:xfrm>
            <a:prstGeom prst="rect">
              <a:avLst/>
            </a:prstGeom>
            <a:noFill/>
          </p:spPr>
        </p:pic>
        <p:pic>
          <p:nvPicPr>
            <p:cNvPr id="20" name="Picture 3" descr="C:\Users\raybunker\Documents\Physics\Conferences\Mitchell - 2014\my material\CDMS Collab Slide Image.002.pn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325" t="33341" r="31834" b="35672"/>
            <a:stretch>
              <a:fillRect/>
            </a:stretch>
          </p:blipFill>
          <p:spPr bwMode="auto">
            <a:xfrm>
              <a:off x="60884" y="4854011"/>
              <a:ext cx="4989679" cy="1700057"/>
            </a:xfrm>
            <a:prstGeom prst="rect">
              <a:avLst/>
            </a:prstGeom>
            <a:noFill/>
          </p:spPr>
        </p:pic>
        <p:pic>
          <p:nvPicPr>
            <p:cNvPr id="21" name="Picture 3" descr="C:\Users\raybunker\Documents\Physics\Conferences\Mitchell - 2014\my material\CDMS Collab Slide Image.002.pn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1379" t="50320" r="11253" b="35672"/>
            <a:stretch>
              <a:fillRect/>
            </a:stretch>
          </p:blipFill>
          <p:spPr bwMode="auto">
            <a:xfrm>
              <a:off x="5315484" y="4879648"/>
              <a:ext cx="1524599" cy="768566"/>
            </a:xfrm>
            <a:prstGeom prst="rect">
              <a:avLst/>
            </a:prstGeom>
            <a:noFill/>
          </p:spPr>
        </p:pic>
        <p:pic>
          <p:nvPicPr>
            <p:cNvPr id="1027" name="Picture 3" descr="C:\Users\raybunker\Documents\Physics\Conferences\Mitchell - 2014\my material\CDMS Collab Slide Image.002.png"/>
            <p:cNvPicPr>
              <a:picLocks noChangeAspect="1" noChangeArrowheads="1"/>
            </p:cNvPicPr>
            <p:nvPr/>
          </p:nvPicPr>
          <p:blipFill>
            <a:blip r:embed="rId3" cstate="print"/>
            <a:srcRect l="11325" t="2635" r="11253" b="67308"/>
            <a:stretch>
              <a:fillRect/>
            </a:stretch>
          </p:blipFill>
          <p:spPr bwMode="auto">
            <a:xfrm>
              <a:off x="62310" y="3170768"/>
              <a:ext cx="6796289" cy="1649060"/>
            </a:xfrm>
            <a:prstGeom prst="rect">
              <a:avLst/>
            </a:prstGeom>
            <a:noFill/>
          </p:spPr>
        </p:pic>
      </p:grpSp>
      <p:pic>
        <p:nvPicPr>
          <p:cNvPr id="16" name="Picture 2" descr="C:\Users\raybunker\Documents\Physics\South Dakota\Grad-student orientation presentation\SDSMT-Logo-BLU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8093" y="107363"/>
            <a:ext cx="984587" cy="984587"/>
          </a:xfrm>
          <a:prstGeom prst="rect">
            <a:avLst/>
          </a:prstGeom>
          <a:noFill/>
        </p:spPr>
      </p:pic>
      <p:pic>
        <p:nvPicPr>
          <p:cNvPr id="74755" name="Picture 3" descr="C:\Users\raybunker\Documents\Physics\Logistics\PNNL postdoc\Seminar\material\15A_5262.jpg"/>
          <p:cNvPicPr>
            <a:picLocks noChangeAspect="1" noChangeArrowheads="1"/>
          </p:cNvPicPr>
          <p:nvPr/>
        </p:nvPicPr>
        <p:blipFill>
          <a:blip r:embed="rId5" cstate="print"/>
          <a:srcRect l="3640" t="21630" r="5092" b="24166"/>
          <a:stretch>
            <a:fillRect/>
          </a:stretch>
        </p:blipFill>
        <p:spPr bwMode="auto">
          <a:xfrm>
            <a:off x="8878" y="1207366"/>
            <a:ext cx="9130027" cy="18021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8403" y="2879925"/>
            <a:ext cx="32889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/>
              <a:t>Backup Slides</a:t>
            </a:r>
            <a:endParaRPr lang="en-US" sz="4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SDSM&amp;T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16380" y="3175968"/>
            <a:ext cx="3691787" cy="3458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33"/>
          <p:cNvGrpSpPr/>
          <p:nvPr/>
        </p:nvGrpSpPr>
        <p:grpSpPr>
          <a:xfrm>
            <a:off x="5448300" y="3483880"/>
            <a:ext cx="2876481" cy="2862176"/>
            <a:chOff x="5448300" y="3483880"/>
            <a:chExt cx="2876481" cy="2862176"/>
          </a:xfrm>
        </p:grpSpPr>
        <p:sp>
          <p:nvSpPr>
            <p:cNvPr id="31" name="Pie 30"/>
            <p:cNvSpPr/>
            <p:nvPr/>
          </p:nvSpPr>
          <p:spPr>
            <a:xfrm>
              <a:off x="5448300" y="3483880"/>
              <a:ext cx="2821509" cy="2845751"/>
            </a:xfrm>
            <a:prstGeom prst="pie">
              <a:avLst>
                <a:gd name="adj1" fmla="val 9005940"/>
                <a:gd name="adj2" fmla="val 1620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Pie 31"/>
            <p:cNvSpPr/>
            <p:nvPr/>
          </p:nvSpPr>
          <p:spPr>
            <a:xfrm rot="7181223">
              <a:off x="5491151" y="3479101"/>
              <a:ext cx="2821509" cy="2845751"/>
            </a:xfrm>
            <a:prstGeom prst="pie">
              <a:avLst>
                <a:gd name="adj1" fmla="val 9005940"/>
                <a:gd name="adj2" fmla="val 16200000"/>
              </a:avLst>
            </a:prstGeom>
            <a:solidFill>
              <a:srgbClr val="441E60">
                <a:alpha val="2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Pie 32"/>
            <p:cNvSpPr/>
            <p:nvPr/>
          </p:nvSpPr>
          <p:spPr>
            <a:xfrm rot="14365590">
              <a:off x="5476846" y="3512426"/>
              <a:ext cx="2821509" cy="2845751"/>
            </a:xfrm>
            <a:prstGeom prst="pie">
              <a:avLst>
                <a:gd name="adj1" fmla="val 9005940"/>
                <a:gd name="adj2" fmla="val 16200000"/>
              </a:avLst>
            </a:prstGeom>
            <a:solidFill>
              <a:srgbClr val="006C24">
                <a:alpha val="2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/>
          <p:cNvSpPr txBox="1">
            <a:spLocks/>
          </p:cNvSpPr>
          <p:nvPr/>
        </p:nvSpPr>
        <p:spPr>
          <a:xfrm>
            <a:off x="34185" y="196556"/>
            <a:ext cx="3973792" cy="856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latin typeface="+mj-lt"/>
                <a:ea typeface="+mj-ea"/>
                <a:cs typeface="+mj-cs"/>
              </a:rPr>
              <a:t>SuperCDMS </a:t>
            </a:r>
            <a:r>
              <a:rPr lang="en-US" sz="4000" dirty="0" err="1" smtClean="0">
                <a:latin typeface="+mj-lt"/>
                <a:ea typeface="+mj-ea"/>
                <a:cs typeface="+mj-cs"/>
              </a:rPr>
              <a:t>iZIP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0201" y="2474481"/>
            <a:ext cx="4547592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Doubled channel count:</a:t>
            </a:r>
          </a:p>
          <a:p>
            <a:endParaRPr lang="en-US" sz="600" dirty="0" smtClean="0"/>
          </a:p>
          <a:p>
            <a:pPr marL="344488" lvl="1"/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</a:rPr>
              <a:t>Ionization Sensors </a:t>
            </a:r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</a:rPr>
              <a:t>(on both sides)</a:t>
            </a:r>
            <a:endParaRPr lang="en-US" sz="1400" b="1" dirty="0" smtClean="0"/>
          </a:p>
          <a:p>
            <a:pPr marL="511175" lvl="2"/>
            <a:r>
              <a:rPr lang="en-US" sz="1400" dirty="0" smtClean="0">
                <a:solidFill>
                  <a:srgbClr val="0000FF"/>
                </a:solidFill>
              </a:rPr>
              <a:t>Inner</a:t>
            </a:r>
            <a:r>
              <a:rPr lang="en-US" sz="1400" dirty="0" smtClean="0"/>
              <a:t> </a:t>
            </a:r>
            <a:r>
              <a:rPr lang="en-US" sz="1200" dirty="0" smtClean="0"/>
              <a:t>&amp;</a:t>
            </a:r>
            <a:r>
              <a:rPr lang="en-US" sz="1400" dirty="0" smtClean="0"/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Outer-guard</a:t>
            </a:r>
            <a:r>
              <a:rPr lang="en-US" sz="1400" dirty="0" smtClean="0"/>
              <a:t> electrodes </a:t>
            </a:r>
          </a:p>
          <a:p>
            <a:pPr marL="511175" lvl="2"/>
            <a:r>
              <a:rPr lang="en-US" sz="1400" dirty="0" smtClean="0"/>
              <a:t>Radial partitioning:  </a:t>
            </a:r>
            <a:r>
              <a:rPr lang="en-US" sz="1400" dirty="0" smtClean="0">
                <a:solidFill>
                  <a:srgbClr val="FF0000"/>
                </a:solidFill>
              </a:rPr>
              <a:t>Outer</a:t>
            </a:r>
            <a:r>
              <a:rPr lang="en-US" sz="1400" dirty="0" smtClean="0"/>
              <a:t> / (</a:t>
            </a:r>
            <a:r>
              <a:rPr lang="en-US" sz="1400" dirty="0" smtClean="0">
                <a:solidFill>
                  <a:srgbClr val="0000FF"/>
                </a:solidFill>
              </a:rPr>
              <a:t>Inner</a:t>
            </a:r>
            <a:r>
              <a:rPr lang="en-US" sz="1400" dirty="0" smtClean="0"/>
              <a:t> + </a:t>
            </a:r>
            <a:r>
              <a:rPr lang="en-US" sz="1400" dirty="0" smtClean="0">
                <a:solidFill>
                  <a:srgbClr val="FF0000"/>
                </a:solidFill>
              </a:rPr>
              <a:t>Outer</a:t>
            </a:r>
            <a:r>
              <a:rPr lang="en-US" sz="1400" dirty="0" smtClean="0"/>
              <a:t>)</a:t>
            </a:r>
          </a:p>
          <a:p>
            <a:pPr marL="511175" lvl="2"/>
            <a:r>
              <a:rPr lang="en-US" sz="1400" i="1" dirty="0" smtClean="0"/>
              <a:t>z</a:t>
            </a:r>
            <a:r>
              <a:rPr lang="en-US" sz="1400" dirty="0" smtClean="0"/>
              <a:t>-direction partitioning:  (</a:t>
            </a:r>
            <a:r>
              <a:rPr lang="en-US" sz="1400" dirty="0" smtClean="0">
                <a:solidFill>
                  <a:srgbClr val="008000"/>
                </a:solidFill>
              </a:rPr>
              <a:t>S1</a:t>
            </a:r>
            <a:r>
              <a:rPr lang="en-US" sz="1400" dirty="0" smtClean="0"/>
              <a:t> – </a:t>
            </a:r>
            <a:r>
              <a:rPr lang="en-US" sz="1400" dirty="0" smtClean="0">
                <a:solidFill>
                  <a:srgbClr val="FF3399"/>
                </a:solidFill>
              </a:rPr>
              <a:t>S2</a:t>
            </a:r>
            <a:r>
              <a:rPr lang="en-US" sz="1400" dirty="0" smtClean="0"/>
              <a:t>) / (</a:t>
            </a:r>
            <a:r>
              <a:rPr lang="en-US" sz="1400" dirty="0" smtClean="0">
                <a:solidFill>
                  <a:srgbClr val="008000"/>
                </a:solidFill>
              </a:rPr>
              <a:t>S1</a:t>
            </a:r>
            <a:r>
              <a:rPr lang="en-US" sz="1400" dirty="0" smtClean="0"/>
              <a:t> + </a:t>
            </a:r>
            <a:r>
              <a:rPr lang="en-US" sz="1400" dirty="0" smtClean="0">
                <a:solidFill>
                  <a:srgbClr val="FF3399"/>
                </a:solidFill>
              </a:rPr>
              <a:t>S2</a:t>
            </a:r>
            <a:r>
              <a:rPr lang="en-US" sz="1400" dirty="0" smtClean="0"/>
              <a:t>)</a:t>
            </a:r>
          </a:p>
          <a:p>
            <a:pPr marL="511175" lvl="2"/>
            <a:r>
              <a:rPr lang="en-US" sz="1400" dirty="0" smtClean="0"/>
              <a:t>3D </a:t>
            </a:r>
            <a:r>
              <a:rPr lang="en-US" sz="1400" dirty="0" err="1" smtClean="0"/>
              <a:t>fiducialization</a:t>
            </a:r>
            <a:r>
              <a:rPr lang="en-US" sz="1400" dirty="0" smtClean="0"/>
              <a:t> with ionization signals alone</a:t>
            </a:r>
          </a:p>
          <a:p>
            <a:pPr marL="511175" lvl="2"/>
            <a:r>
              <a:rPr lang="en-US" sz="1400" dirty="0" smtClean="0"/>
              <a:t>Near-perfect rejection of surface events for &gt;8 </a:t>
            </a:r>
            <a:r>
              <a:rPr lang="en-US" sz="1400" dirty="0" err="1" smtClean="0"/>
              <a:t>keVr</a:t>
            </a:r>
            <a:endParaRPr lang="en-US" sz="1400" dirty="0" smtClean="0"/>
          </a:p>
          <a:p>
            <a:pPr marL="511175" lvl="2"/>
            <a:endParaRPr lang="en-US" sz="800" dirty="0" smtClean="0"/>
          </a:p>
          <a:p>
            <a:pPr marL="344488" lvl="1"/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</a:rPr>
              <a:t>Phonons Sensors </a:t>
            </a:r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</a:rPr>
              <a:t>(on both sides)</a:t>
            </a:r>
            <a:endParaRPr lang="en-US" sz="16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512763" lvl="2"/>
            <a:r>
              <a:rPr lang="en-US" sz="1400" dirty="0" smtClean="0">
                <a:solidFill>
                  <a:srgbClr val="0000FF"/>
                </a:solidFill>
                <a:sym typeface="Wingdings" pitchFamily="2" charset="2"/>
              </a:rPr>
              <a:t>3 Inner channels</a:t>
            </a:r>
            <a:r>
              <a:rPr lang="en-US" sz="1400" dirty="0" smtClean="0">
                <a:sym typeface="Wingdings" pitchFamily="2" charset="2"/>
              </a:rPr>
              <a:t> + </a:t>
            </a:r>
            <a:r>
              <a:rPr lang="en-US" sz="1400" dirty="0" smtClean="0">
                <a:solidFill>
                  <a:srgbClr val="FF0000"/>
                </a:solidFill>
                <a:sym typeface="Wingdings" pitchFamily="2" charset="2"/>
              </a:rPr>
              <a:t>Outer-guard</a:t>
            </a:r>
            <a:r>
              <a:rPr lang="en-US" sz="1400" dirty="0" smtClean="0">
                <a:sym typeface="Wingdings" pitchFamily="2" charset="2"/>
              </a:rPr>
              <a:t> channel</a:t>
            </a:r>
          </a:p>
          <a:p>
            <a:pPr marL="512763" lvl="2"/>
            <a:r>
              <a:rPr lang="en-US" sz="1400" dirty="0" smtClean="0">
                <a:sym typeface="Wingdings" pitchFamily="2" charset="2"/>
              </a:rPr>
              <a:t>Radial partitioning:  </a:t>
            </a:r>
            <a:r>
              <a:rPr lang="en-US" sz="1400" dirty="0" smtClean="0">
                <a:solidFill>
                  <a:srgbClr val="FF0000"/>
                </a:solidFill>
                <a:sym typeface="Wingdings" pitchFamily="2" charset="2"/>
              </a:rPr>
              <a:t>Outer</a:t>
            </a:r>
            <a:r>
              <a:rPr lang="en-US" sz="1400" dirty="0" smtClean="0">
                <a:sym typeface="Wingdings" pitchFamily="2" charset="2"/>
              </a:rPr>
              <a:t>/(</a:t>
            </a:r>
            <a:r>
              <a:rPr lang="en-US" sz="1400" dirty="0" smtClean="0">
                <a:solidFill>
                  <a:srgbClr val="FF0000"/>
                </a:solidFill>
                <a:sym typeface="Wingdings" pitchFamily="2" charset="2"/>
              </a:rPr>
              <a:t>Outer</a:t>
            </a:r>
            <a:r>
              <a:rPr lang="en-US" sz="1400" dirty="0" smtClean="0">
                <a:sym typeface="Wingdings" pitchFamily="2" charset="2"/>
              </a:rPr>
              <a:t> + </a:t>
            </a:r>
            <a:r>
              <a:rPr lang="en-US" sz="1400" dirty="0" smtClean="0">
                <a:latin typeface="Symbol" pitchFamily="18" charset="2"/>
                <a:sym typeface="Wingdings" pitchFamily="2" charset="2"/>
              </a:rPr>
              <a:t>S </a:t>
            </a:r>
            <a:r>
              <a:rPr lang="en-US" sz="1400" dirty="0" smtClean="0">
                <a:solidFill>
                  <a:srgbClr val="0000FF"/>
                </a:solidFill>
                <a:sym typeface="Wingdings" pitchFamily="2" charset="2"/>
              </a:rPr>
              <a:t>Inner</a:t>
            </a:r>
            <a:r>
              <a:rPr lang="en-US" sz="1400" dirty="0" smtClean="0">
                <a:sym typeface="Wingdings" pitchFamily="2" charset="2"/>
              </a:rPr>
              <a:t>)</a:t>
            </a:r>
          </a:p>
          <a:p>
            <a:pPr marL="512763" lvl="2"/>
            <a:r>
              <a:rPr lang="en-US" sz="1400" dirty="0" smtClean="0">
                <a:sym typeface="Wingdings" pitchFamily="2" charset="2"/>
              </a:rPr>
              <a:t>z-direction partitioning:  (</a:t>
            </a:r>
            <a:r>
              <a:rPr lang="en-US" sz="1400" dirty="0" smtClean="0">
                <a:solidFill>
                  <a:srgbClr val="006C24"/>
                </a:solidFill>
                <a:sym typeface="Wingdings" pitchFamily="2" charset="2"/>
              </a:rPr>
              <a:t>S1</a:t>
            </a:r>
            <a:r>
              <a:rPr lang="en-US" sz="1400" dirty="0" smtClean="0">
                <a:sym typeface="Wingdings" pitchFamily="2" charset="2"/>
              </a:rPr>
              <a:t> – </a:t>
            </a:r>
            <a:r>
              <a:rPr lang="en-US" sz="1400" dirty="0" smtClean="0">
                <a:solidFill>
                  <a:srgbClr val="FF3399"/>
                </a:solidFill>
                <a:sym typeface="Wingdings" pitchFamily="2" charset="2"/>
              </a:rPr>
              <a:t>S2</a:t>
            </a:r>
            <a:r>
              <a:rPr lang="en-US" sz="1400" dirty="0" smtClean="0">
                <a:sym typeface="Wingdings" pitchFamily="2" charset="2"/>
              </a:rPr>
              <a:t>)/(</a:t>
            </a:r>
            <a:r>
              <a:rPr lang="en-US" sz="1400" dirty="0" smtClean="0">
                <a:solidFill>
                  <a:srgbClr val="006C24"/>
                </a:solidFill>
                <a:sym typeface="Wingdings" pitchFamily="2" charset="2"/>
              </a:rPr>
              <a:t>S1</a:t>
            </a:r>
            <a:r>
              <a:rPr lang="en-US" sz="1400" dirty="0" smtClean="0">
                <a:sym typeface="Wingdings" pitchFamily="2" charset="2"/>
              </a:rPr>
              <a:t> + </a:t>
            </a:r>
            <a:r>
              <a:rPr lang="en-US" sz="1400" dirty="0" smtClean="0">
                <a:solidFill>
                  <a:srgbClr val="FF3399"/>
                </a:solidFill>
                <a:sym typeface="Wingdings" pitchFamily="2" charset="2"/>
              </a:rPr>
              <a:t>S2</a:t>
            </a:r>
            <a:r>
              <a:rPr lang="en-US" sz="1400" dirty="0" smtClean="0">
                <a:sym typeface="Wingdings" pitchFamily="2" charset="2"/>
              </a:rPr>
              <a:t>)</a:t>
            </a:r>
          </a:p>
          <a:p>
            <a:pPr marL="512763" lvl="2"/>
            <a:r>
              <a:rPr lang="en-US" sz="1400" dirty="0" smtClean="0">
                <a:sym typeface="Wingdings" pitchFamily="2" charset="2"/>
              </a:rPr>
              <a:t>Better signal to noise for lowest-energy triggers</a:t>
            </a:r>
          </a:p>
          <a:p>
            <a:pPr marL="969963" lvl="3"/>
            <a:r>
              <a:rPr lang="en-US" sz="1100" dirty="0" smtClean="0">
                <a:sym typeface="Wingdings" pitchFamily="2" charset="2"/>
              </a:rPr>
              <a:t></a:t>
            </a:r>
            <a:r>
              <a:rPr lang="en-US" sz="1400" dirty="0" smtClean="0">
                <a:sym typeface="Wingdings" pitchFamily="2" charset="2"/>
              </a:rPr>
              <a:t> Extend 3D </a:t>
            </a:r>
            <a:r>
              <a:rPr lang="en-US" sz="1400" dirty="0" err="1" smtClean="0">
                <a:sym typeface="Wingdings" pitchFamily="2" charset="2"/>
              </a:rPr>
              <a:t>fiducialization</a:t>
            </a:r>
            <a:r>
              <a:rPr lang="en-US" sz="1400" dirty="0" smtClean="0">
                <a:sym typeface="Wingdings" pitchFamily="2" charset="2"/>
              </a:rPr>
              <a:t> to low energy!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 l="13183" t="9028"/>
          <a:stretch>
            <a:fillRect/>
          </a:stretch>
        </p:blipFill>
        <p:spPr bwMode="auto">
          <a:xfrm>
            <a:off x="5101836" y="247223"/>
            <a:ext cx="3512324" cy="2749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10201" y="1333152"/>
            <a:ext cx="43371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Detector upgrade to CDMS II</a:t>
            </a:r>
          </a:p>
          <a:p>
            <a:pPr marL="285750" lvl="1"/>
            <a:r>
              <a:rPr lang="en-US" dirty="0" smtClean="0">
                <a:solidFill>
                  <a:srgbClr val="0000FF"/>
                </a:solidFill>
              </a:rPr>
              <a:t>2.5x thicker </a:t>
            </a:r>
            <a:r>
              <a:rPr lang="en-US" sz="1400" dirty="0" smtClean="0">
                <a:solidFill>
                  <a:srgbClr val="0000FF"/>
                </a:solidFill>
                <a:sym typeface="Wingdings" pitchFamily="2" charset="2"/>
              </a:rPr>
              <a:t></a:t>
            </a:r>
            <a:r>
              <a:rPr lang="en-US" dirty="0" smtClean="0">
                <a:solidFill>
                  <a:srgbClr val="0000FF"/>
                </a:solidFill>
              </a:rPr>
              <a:t> 600 gram </a:t>
            </a:r>
            <a:r>
              <a:rPr lang="en-US" dirty="0" err="1" smtClean="0">
                <a:solidFill>
                  <a:srgbClr val="0000FF"/>
                </a:solidFill>
              </a:rPr>
              <a:t>Ge</a:t>
            </a:r>
            <a:r>
              <a:rPr lang="en-US" dirty="0" smtClean="0">
                <a:solidFill>
                  <a:srgbClr val="0000FF"/>
                </a:solidFill>
              </a:rPr>
              <a:t> crystals with</a:t>
            </a:r>
          </a:p>
          <a:p>
            <a:pPr marL="285750" lvl="1"/>
            <a:r>
              <a:rPr lang="en-US" dirty="0" smtClean="0">
                <a:solidFill>
                  <a:srgbClr val="0000FF"/>
                </a:solidFill>
              </a:rPr>
              <a:t>interleaved phonon </a:t>
            </a:r>
            <a:r>
              <a:rPr lang="en-US" sz="1400" dirty="0" smtClean="0">
                <a:solidFill>
                  <a:srgbClr val="0000FF"/>
                </a:solidFill>
              </a:rPr>
              <a:t>&amp;</a:t>
            </a:r>
            <a:r>
              <a:rPr lang="en-US" dirty="0" smtClean="0">
                <a:solidFill>
                  <a:srgbClr val="0000FF"/>
                </a:solidFill>
              </a:rPr>
              <a:t> ionization sensors</a:t>
            </a:r>
          </a:p>
        </p:txBody>
      </p:sp>
      <p:sp>
        <p:nvSpPr>
          <p:cNvPr id="11" name="Donut 10"/>
          <p:cNvSpPr/>
          <p:nvPr/>
        </p:nvSpPr>
        <p:spPr>
          <a:xfrm>
            <a:off x="5138354" y="3174497"/>
            <a:ext cx="3474918" cy="3486150"/>
          </a:xfrm>
          <a:prstGeom prst="donut">
            <a:avLst>
              <a:gd name="adj" fmla="val 7169"/>
            </a:avLst>
          </a:prstGeom>
          <a:solidFill>
            <a:schemeClr val="accent6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5450971" y="3479296"/>
            <a:ext cx="2867026" cy="2867026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968391" y="1025496"/>
            <a:ext cx="2201885" cy="461665"/>
          </a:xfrm>
          <a:prstGeom prst="rect">
            <a:avLst/>
          </a:prstGeom>
          <a:solidFill>
            <a:schemeClr val="bg1">
              <a:alpha val="60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8000"/>
                </a:solidFill>
              </a:rPr>
              <a:t>Top face @ +2V = Side 1 (S1)</a:t>
            </a:r>
          </a:p>
          <a:p>
            <a:pPr algn="ctr"/>
            <a:r>
              <a:rPr lang="en-US" sz="1200" b="1" dirty="0" smtClean="0">
                <a:solidFill>
                  <a:srgbClr val="FF3399"/>
                </a:solidFill>
              </a:rPr>
              <a:t>Bottom face @ -2V = Side 2 (S2)</a:t>
            </a:r>
            <a:endParaRPr lang="en-US" sz="1200" b="1" dirty="0">
              <a:solidFill>
                <a:srgbClr val="FF3399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SDSM&amp;T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-17463"/>
            <a:ext cx="9144000" cy="6892926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383361" y="5094610"/>
            <a:ext cx="281869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Fast </a:t>
            </a:r>
            <a:r>
              <a:rPr lang="en-US" sz="2000" b="1" dirty="0" smtClean="0">
                <a:solidFill>
                  <a:srgbClr val="FFFF00"/>
                </a:solidFill>
              </a:rPr>
              <a:t>E</a:t>
            </a:r>
            <a:r>
              <a:rPr lang="en-US" sz="2000" dirty="0" smtClean="0">
                <a:solidFill>
                  <a:srgbClr val="FFFF00"/>
                </a:solidFill>
              </a:rPr>
              <a:t>lectron </a:t>
            </a:r>
            <a:r>
              <a:rPr lang="en-US" sz="2000" b="1" dirty="0" smtClean="0">
                <a:solidFill>
                  <a:srgbClr val="FFFF00"/>
                </a:solidFill>
              </a:rPr>
              <a:t>R</a:t>
            </a:r>
            <a:r>
              <a:rPr lang="en-US" sz="2000" dirty="0" smtClean="0">
                <a:solidFill>
                  <a:srgbClr val="FFFF00"/>
                </a:solidFill>
              </a:rPr>
              <a:t>ecoil (</a:t>
            </a:r>
            <a:r>
              <a:rPr lang="en-US" sz="2000" b="1" dirty="0" smtClean="0">
                <a:solidFill>
                  <a:srgbClr val="FFFF00"/>
                </a:solidFill>
              </a:rPr>
              <a:t>ER</a:t>
            </a:r>
            <a:r>
              <a:rPr lang="en-US" sz="2000" dirty="0" smtClean="0">
                <a:solidFill>
                  <a:srgbClr val="FFFF00"/>
                </a:solidFill>
              </a:rPr>
              <a:t>) </a:t>
            </a:r>
            <a:r>
              <a:rPr lang="en-US" sz="2000" dirty="0">
                <a:solidFill>
                  <a:srgbClr val="FFFF00"/>
                </a:solidFill>
              </a:rPr>
              <a:t>deposits </a:t>
            </a:r>
            <a:r>
              <a:rPr lang="en-US" sz="2000" dirty="0" smtClean="0">
                <a:solidFill>
                  <a:srgbClr val="FFFF00"/>
                </a:solidFill>
              </a:rPr>
              <a:t>energy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over </a:t>
            </a:r>
            <a:r>
              <a:rPr lang="en-US" sz="2000" dirty="0">
                <a:solidFill>
                  <a:srgbClr val="FFFF00"/>
                </a:solidFill>
              </a:rPr>
              <a:t>large distance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-152042" y="4124300"/>
            <a:ext cx="284574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FFFF00"/>
                </a:solidFill>
              </a:rPr>
              <a:t>Slow </a:t>
            </a:r>
            <a:r>
              <a:rPr lang="en-US" sz="2000" b="1" dirty="0" smtClean="0">
                <a:solidFill>
                  <a:srgbClr val="FFFF00"/>
                </a:solidFill>
              </a:rPr>
              <a:t>N</a:t>
            </a:r>
            <a:r>
              <a:rPr lang="en-US" sz="2000" dirty="0" smtClean="0">
                <a:solidFill>
                  <a:srgbClr val="FFFF00"/>
                </a:solidFill>
              </a:rPr>
              <a:t>uclear </a:t>
            </a:r>
            <a:r>
              <a:rPr lang="en-US" sz="2000" b="1" dirty="0" smtClean="0">
                <a:solidFill>
                  <a:srgbClr val="FFFF00"/>
                </a:solidFill>
              </a:rPr>
              <a:t>R</a:t>
            </a:r>
            <a:r>
              <a:rPr lang="en-US" sz="2000" dirty="0" smtClean="0">
                <a:solidFill>
                  <a:srgbClr val="FFFF00"/>
                </a:solidFill>
              </a:rPr>
              <a:t>ecoil (</a:t>
            </a:r>
            <a:r>
              <a:rPr lang="en-US" sz="2000" b="1" dirty="0" smtClean="0">
                <a:solidFill>
                  <a:srgbClr val="FFFF00"/>
                </a:solidFill>
              </a:rPr>
              <a:t>NR</a:t>
            </a:r>
            <a:r>
              <a:rPr lang="en-US" sz="2000" dirty="0" smtClean="0">
                <a:solidFill>
                  <a:srgbClr val="FFFF00"/>
                </a:solidFill>
              </a:rPr>
              <a:t>) </a:t>
            </a:r>
          </a:p>
          <a:p>
            <a:pPr algn="r"/>
            <a:r>
              <a:rPr lang="en-US" sz="2000" dirty="0" smtClean="0">
                <a:solidFill>
                  <a:srgbClr val="FFFF00"/>
                </a:solidFill>
              </a:rPr>
              <a:t>deposits energy</a:t>
            </a:r>
          </a:p>
          <a:p>
            <a:pPr algn="r"/>
            <a:r>
              <a:rPr lang="en-US" sz="2000" dirty="0" smtClean="0">
                <a:solidFill>
                  <a:srgbClr val="FFFF00"/>
                </a:solidFill>
              </a:rPr>
              <a:t>over short distance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215895" y="-38001"/>
            <a:ext cx="4648914" cy="856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Direct detection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16194" y="256374"/>
            <a:ext cx="726393" cy="5212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72568" y="76914"/>
            <a:ext cx="8672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>
                    <a:lumMod val="85000"/>
                  </a:schemeClr>
                </a:solidFill>
              </a:rPr>
              <a:t>Neutral</a:t>
            </a:r>
          </a:p>
          <a:p>
            <a:r>
              <a:rPr lang="en-US" sz="1400" b="1" dirty="0" smtClean="0">
                <a:solidFill>
                  <a:schemeClr val="bg1">
                    <a:lumMod val="85000"/>
                  </a:schemeClr>
                </a:solidFill>
              </a:rPr>
              <a:t>   Particle</a:t>
            </a:r>
            <a:endParaRPr lang="en-US" sz="12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98201" y="895879"/>
            <a:ext cx="99155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bg1">
                    <a:lumMod val="85000"/>
                  </a:schemeClr>
                </a:solidFill>
              </a:rPr>
              <a:t>Electrically</a:t>
            </a:r>
          </a:p>
          <a:p>
            <a:pPr algn="r"/>
            <a:r>
              <a:rPr lang="en-US" sz="1400" b="1" dirty="0" smtClean="0">
                <a:solidFill>
                  <a:schemeClr val="bg1">
                    <a:lumMod val="85000"/>
                  </a:schemeClr>
                </a:solidFill>
              </a:rPr>
              <a:t>Charged  </a:t>
            </a:r>
          </a:p>
          <a:p>
            <a:pPr algn="r"/>
            <a:r>
              <a:rPr lang="en-US" sz="1400" b="1" dirty="0" smtClean="0">
                <a:solidFill>
                  <a:schemeClr val="bg1">
                    <a:lumMod val="85000"/>
                  </a:schemeClr>
                </a:solidFill>
              </a:rPr>
              <a:t>Particle   </a:t>
            </a:r>
            <a:endParaRPr lang="en-US" sz="12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14300" y="6356350"/>
            <a:ext cx="2133600" cy="365125"/>
          </a:xfrm>
        </p:spPr>
        <p:txBody>
          <a:bodyPr/>
          <a:lstStyle/>
          <a:p>
            <a:pPr algn="l"/>
            <a:fld id="{B6F15528-21DE-4FAA-801E-634DDDAF4B2B}" type="slidenum">
              <a:rPr lang="en-US" smtClean="0"/>
              <a:pPr algn="l"/>
              <a:t>2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SDSM&amp;T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281" r="3764"/>
          <a:stretch/>
        </p:blipFill>
        <p:spPr bwMode="auto">
          <a:xfrm>
            <a:off x="4127384" y="1043148"/>
            <a:ext cx="4926468" cy="469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47943" y="162354"/>
            <a:ext cx="64443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/>
              <a:t>SuperCDMS SNOLAB shielding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41945" y="1118649"/>
            <a:ext cx="3752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0000FF"/>
                </a:solidFill>
              </a:rPr>
              <a:t>Outer shielding (neutrons </a:t>
            </a:r>
            <a:r>
              <a:rPr lang="en-US" sz="1600" dirty="0" smtClean="0">
                <a:solidFill>
                  <a:srgbClr val="0000FF"/>
                </a:solidFill>
              </a:rPr>
              <a:t>&amp;</a:t>
            </a:r>
            <a:r>
              <a:rPr lang="en-US" dirty="0" smtClean="0">
                <a:solidFill>
                  <a:srgbClr val="0000FF"/>
                </a:solidFill>
              </a:rPr>
              <a:t> gammas):</a:t>
            </a:r>
          </a:p>
          <a:p>
            <a:pPr lvl="1" algn="r"/>
            <a:r>
              <a:rPr lang="en-US" sz="1400" dirty="0" smtClean="0">
                <a:solidFill>
                  <a:srgbClr val="0000FF"/>
                </a:solidFill>
                <a:sym typeface="Wingdings" pitchFamily="2" charset="2"/>
              </a:rPr>
              <a:t></a:t>
            </a:r>
            <a:r>
              <a:rPr lang="en-US" dirty="0" smtClean="0">
                <a:solidFill>
                  <a:srgbClr val="0000FF"/>
                </a:solidFill>
                <a:sym typeface="Wingdings" pitchFamily="2" charset="2"/>
              </a:rPr>
              <a:t> 60 cm water </a:t>
            </a:r>
            <a:r>
              <a:rPr lang="en-US" sz="1600" dirty="0" smtClean="0">
                <a:solidFill>
                  <a:srgbClr val="0000FF"/>
                </a:solidFill>
                <a:sym typeface="Wingdings" pitchFamily="2" charset="2"/>
              </a:rPr>
              <a:t>or</a:t>
            </a:r>
            <a:r>
              <a:rPr lang="en-US" dirty="0" smtClean="0">
                <a:solidFill>
                  <a:srgbClr val="0000FF"/>
                </a:solidFill>
                <a:sym typeface="Wingdings" pitchFamily="2" charset="2"/>
              </a:rPr>
              <a:t> polyethylene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5585" y="2286117"/>
            <a:ext cx="3568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Inner passive shielding (gammas):</a:t>
            </a:r>
          </a:p>
          <a:p>
            <a:pPr lvl="1" algn="r"/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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 23 cm lead with radon purge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86491" y="3453585"/>
            <a:ext cx="2381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Inner neutron shielding</a:t>
            </a:r>
          </a:p>
          <a:p>
            <a:pPr algn="r"/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(possibly active)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3481" y="4621052"/>
            <a:ext cx="3530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Nested cryostat (gammas):</a:t>
            </a:r>
          </a:p>
          <a:p>
            <a:pPr lvl="1" algn="r"/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sym typeface="Wingdings" pitchFamily="2" charset="2"/>
              </a:rPr>
              <a:t>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sym typeface="Wingdings" pitchFamily="2" charset="2"/>
              </a:rPr>
              <a:t>1/2–3/8” low-activity copper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11942" y="3643736"/>
            <a:ext cx="990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Cold finger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84378" y="2747512"/>
            <a:ext cx="1535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Electronics signals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125363" y="3603190"/>
            <a:ext cx="903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Detectors</a:t>
            </a:r>
            <a:endParaRPr lang="en-US" sz="1400" b="1" dirty="0"/>
          </a:p>
        </p:txBody>
      </p:sp>
      <p:cxnSp>
        <p:nvCxnSpPr>
          <p:cNvPr id="14" name="Straight Arrow Connector 13"/>
          <p:cNvCxnSpPr>
            <a:stCxn id="6" idx="3"/>
          </p:cNvCxnSpPr>
          <p:nvPr/>
        </p:nvCxnSpPr>
        <p:spPr>
          <a:xfrm flipV="1">
            <a:off x="3793998" y="1286428"/>
            <a:ext cx="517943" cy="155387"/>
          </a:xfrm>
          <a:prstGeom prst="straightConnector1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736673" y="2284718"/>
            <a:ext cx="1221221" cy="358122"/>
          </a:xfrm>
          <a:prstGeom prst="straightConnector1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712904" y="3165562"/>
            <a:ext cx="1505048" cy="636356"/>
          </a:xfrm>
          <a:prstGeom prst="straightConnector1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738071" y="3937350"/>
            <a:ext cx="1958054" cy="1030639"/>
          </a:xfrm>
          <a:prstGeom prst="straightConnector1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87400" y="5854700"/>
            <a:ext cx="65058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Assumed bulk contaminant levels no lower than measured</a:t>
            </a:r>
          </a:p>
          <a:p>
            <a:pPr algn="ctr"/>
            <a:r>
              <a:rPr lang="en-US" sz="2000" dirty="0" smtClean="0"/>
              <a:t>by other experiments for easily available </a:t>
            </a:r>
            <a:r>
              <a:rPr lang="en-US" sz="2000" dirty="0" err="1" smtClean="0"/>
              <a:t>radiopure</a:t>
            </a:r>
            <a:r>
              <a:rPr lang="en-US" sz="2000" dirty="0" smtClean="0"/>
              <a:t> materials</a:t>
            </a:r>
            <a:endParaRPr lang="en-US" sz="2000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6" t="7167" r="19649"/>
          <a:stretch/>
        </p:blipFill>
        <p:spPr bwMode="auto">
          <a:xfrm rot="21095314">
            <a:off x="286731" y="1052566"/>
            <a:ext cx="3251574" cy="2438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1714" y="95320"/>
            <a:ext cx="60179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smtClean="0"/>
              <a:t>SuperCDMS SNOLAB ladder lab</a:t>
            </a:r>
            <a:endParaRPr lang="en-US" sz="36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618" r="4584" b="4651"/>
          <a:stretch/>
        </p:blipFill>
        <p:spPr bwMode="auto">
          <a:xfrm rot="20949406">
            <a:off x="1015069" y="3281812"/>
            <a:ext cx="5838243" cy="383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rot="5400000" flipH="1" flipV="1">
            <a:off x="339752" y="3477237"/>
            <a:ext cx="662735" cy="55367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94282" y="4093828"/>
            <a:ext cx="956345" cy="3355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697834" y="2172749"/>
            <a:ext cx="1133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Shielding</a:t>
            </a:r>
            <a:endParaRPr lang="en-US" sz="2000" dirty="0"/>
          </a:p>
        </p:txBody>
      </p:sp>
      <p:cxnSp>
        <p:nvCxnSpPr>
          <p:cNvPr id="14" name="Straight Arrow Connector 13"/>
          <p:cNvCxnSpPr>
            <a:stCxn id="12" idx="2"/>
          </p:cNvCxnSpPr>
          <p:nvPr/>
        </p:nvCxnSpPr>
        <p:spPr>
          <a:xfrm rot="5400000">
            <a:off x="4656989" y="2957654"/>
            <a:ext cx="992462" cy="222873"/>
          </a:xfrm>
          <a:prstGeom prst="straightConnector1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061669" y="5219351"/>
            <a:ext cx="13093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Cryogenics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3660398" y="2586605"/>
            <a:ext cx="1317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Electronics</a:t>
            </a:r>
            <a:endParaRPr lang="en-US" sz="2000" dirty="0"/>
          </a:p>
        </p:txBody>
      </p:sp>
      <p:cxnSp>
        <p:nvCxnSpPr>
          <p:cNvPr id="18" name="Straight Arrow Connector 17"/>
          <p:cNvCxnSpPr>
            <a:stCxn id="16" idx="2"/>
          </p:cNvCxnSpPr>
          <p:nvPr/>
        </p:nvCxnSpPr>
        <p:spPr>
          <a:xfrm rot="16200000" flipH="1">
            <a:off x="3938055" y="3367604"/>
            <a:ext cx="855446" cy="93668"/>
          </a:xfrm>
          <a:prstGeom prst="straightConnector1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 flipH="1" flipV="1">
            <a:off x="4769143" y="4660086"/>
            <a:ext cx="838900" cy="427837"/>
          </a:xfrm>
          <a:prstGeom prst="straightConnector1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8" descr="fluxVSoverburden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5516" y="209725"/>
            <a:ext cx="3250130" cy="3486600"/>
          </a:xfrm>
          <a:prstGeom prst="rect">
            <a:avLst/>
          </a:prstGeom>
          <a:noFill/>
        </p:spPr>
      </p:pic>
      <p:cxnSp>
        <p:nvCxnSpPr>
          <p:cNvPr id="31" name="Straight Arrow Connector 30"/>
          <p:cNvCxnSpPr>
            <a:stCxn id="15" idx="1"/>
          </p:cNvCxnSpPr>
          <p:nvPr/>
        </p:nvCxnSpPr>
        <p:spPr>
          <a:xfrm rot="10800000">
            <a:off x="3531765" y="5259898"/>
            <a:ext cx="529905" cy="159509"/>
          </a:xfrm>
          <a:prstGeom prst="straightConnector1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16200000" flipH="1">
            <a:off x="6373923" y="2051844"/>
            <a:ext cx="1361965" cy="169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553200" y="1924051"/>
            <a:ext cx="999825" cy="4022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dirty="0" smtClean="0"/>
              <a:t>μ flux down</a:t>
            </a:r>
          </a:p>
          <a:p>
            <a:pPr algn="ctr">
              <a:lnSpc>
                <a:spcPts val="1200"/>
              </a:lnSpc>
            </a:pPr>
            <a:r>
              <a:rPr lang="en-US" sz="1200" dirty="0" smtClean="0"/>
              <a:t>by nearly 10</a:t>
            </a:r>
            <a:r>
              <a:rPr lang="en-US" sz="1200" baseline="30000" dirty="0" smtClean="0"/>
              <a:t>3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raybunker\Documents\Physics\Conferences\LRT 2015\SuperCDMS and Radon Mitigation\material\tab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69" y="2256071"/>
            <a:ext cx="8938985" cy="239965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99173" y="368785"/>
            <a:ext cx="85883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smtClean="0"/>
              <a:t>Detailed Breakdown of SNOLAB Backgrounds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2250156" y="1563874"/>
            <a:ext cx="4556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9"/>
                </a:solidFill>
              </a:rPr>
              <a:t>Integrated or averaged from 8 to 48 </a:t>
            </a:r>
            <a:r>
              <a:rPr lang="en-US" sz="2000" dirty="0" err="1" smtClean="0">
                <a:solidFill>
                  <a:srgbClr val="000099"/>
                </a:solidFill>
              </a:rPr>
              <a:t>keVnr</a:t>
            </a:r>
            <a:endParaRPr lang="en-US" sz="2000" dirty="0" smtClean="0">
              <a:solidFill>
                <a:srgbClr val="00009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9315" y="4767120"/>
            <a:ext cx="52080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9"/>
                </a:solidFill>
              </a:rPr>
              <a:t>Assuming </a:t>
            </a:r>
            <a:r>
              <a:rPr lang="en-US" sz="2000" dirty="0" err="1" smtClean="0">
                <a:solidFill>
                  <a:srgbClr val="000099"/>
                </a:solidFill>
              </a:rPr>
              <a:t>Ge</a:t>
            </a:r>
            <a:r>
              <a:rPr lang="en-US" sz="2000" dirty="0" smtClean="0">
                <a:solidFill>
                  <a:srgbClr val="000099"/>
                </a:solidFill>
              </a:rPr>
              <a:t> target in </a:t>
            </a:r>
            <a:r>
              <a:rPr lang="en-US" sz="2000" dirty="0" err="1" smtClean="0">
                <a:solidFill>
                  <a:srgbClr val="000099"/>
                </a:solidFill>
              </a:rPr>
              <a:t>iZIP</a:t>
            </a:r>
            <a:r>
              <a:rPr lang="en-US" sz="2000" dirty="0" smtClean="0">
                <a:solidFill>
                  <a:srgbClr val="000099"/>
                </a:solidFill>
              </a:rPr>
              <a:t> mode with: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99"/>
                </a:solidFill>
              </a:rPr>
              <a:t> 5 years of run time (80% live fraction)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99"/>
                </a:solidFill>
              </a:rPr>
              <a:t> 50 (100) </a:t>
            </a:r>
            <a:r>
              <a:rPr lang="en-US" sz="2000" dirty="0" err="1" smtClean="0">
                <a:solidFill>
                  <a:srgbClr val="000099"/>
                </a:solidFill>
              </a:rPr>
              <a:t>eV</a:t>
            </a:r>
            <a:r>
              <a:rPr lang="en-US" sz="2000" dirty="0" smtClean="0">
                <a:solidFill>
                  <a:srgbClr val="000099"/>
                </a:solidFill>
              </a:rPr>
              <a:t> phonon (ionization) resolution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99"/>
                </a:solidFill>
              </a:rPr>
              <a:t> No neutron veto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SDSM&amp;T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6178" y="341196"/>
            <a:ext cx="7076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Radon Exclusion Plans – </a:t>
            </a:r>
            <a:r>
              <a:rPr lang="en-US" sz="3600" dirty="0" err="1" smtClean="0"/>
              <a:t>SuperCDMS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99354" y="1217953"/>
            <a:ext cx="8930458" cy="4985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99"/>
                </a:solidFill>
              </a:rPr>
              <a:t>Radon-mitigated clean room underground at SNOLAB:</a:t>
            </a:r>
          </a:p>
          <a:p>
            <a:endParaRPr lang="en-US" sz="1000" b="1" dirty="0" smtClean="0">
              <a:solidFill>
                <a:srgbClr val="000099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Prevent  exposure to 130 </a:t>
            </a:r>
            <a:r>
              <a:rPr lang="en-US" dirty="0" err="1" smtClean="0"/>
              <a:t>Bq</a:t>
            </a:r>
            <a:r>
              <a:rPr lang="en-US" dirty="0" smtClean="0"/>
              <a:t>/m</a:t>
            </a:r>
            <a:r>
              <a:rPr lang="en-US" baseline="30000" dirty="0" smtClean="0"/>
              <a:t>3</a:t>
            </a:r>
            <a:r>
              <a:rPr lang="en-US" dirty="0" smtClean="0"/>
              <a:t> </a:t>
            </a:r>
            <a:r>
              <a:rPr lang="en-US" dirty="0" err="1" smtClean="0"/>
              <a:t>Rn</a:t>
            </a:r>
            <a:r>
              <a:rPr lang="en-US" dirty="0" smtClean="0"/>
              <a:t> level underground during detector installation</a:t>
            </a:r>
          </a:p>
          <a:p>
            <a:pPr lvl="1"/>
            <a:endParaRPr lang="en-US" sz="800" dirty="0" smtClean="0"/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14’ x 14’ x 8’ class 100 with 8’ x 8’ removal ceiling section for overhead crane access</a:t>
            </a:r>
          </a:p>
          <a:p>
            <a:pPr lvl="1"/>
            <a:endParaRPr lang="en-US" sz="800" dirty="0" smtClean="0"/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Similar design elements to SDSM&amp;T clean room:</a:t>
            </a:r>
          </a:p>
          <a:p>
            <a:pPr lvl="1"/>
            <a:r>
              <a:rPr lang="en-US" sz="1600" dirty="0" smtClean="0"/>
              <a:t>	</a:t>
            </a:r>
            <a:r>
              <a:rPr lang="en-US" sz="1400" dirty="0" smtClean="0">
                <a:solidFill>
                  <a:srgbClr val="C00000"/>
                </a:solidFill>
                <a:sym typeface="Wingdings" pitchFamily="2" charset="2"/>
              </a:rPr>
              <a:t></a:t>
            </a:r>
            <a:r>
              <a:rPr lang="en-US" dirty="0" smtClean="0">
                <a:solidFill>
                  <a:srgbClr val="C00000"/>
                </a:solidFill>
                <a:sym typeface="Wingdings" pitchFamily="2" charset="2"/>
              </a:rPr>
              <a:t> Aluminum walls and thick polycarbonate </a:t>
            </a:r>
            <a:r>
              <a:rPr lang="en-US" sz="1600" dirty="0" smtClean="0">
                <a:solidFill>
                  <a:srgbClr val="C00000"/>
                </a:solidFill>
                <a:sym typeface="Wingdings" pitchFamily="2" charset="2"/>
              </a:rPr>
              <a:t>(where needed) </a:t>
            </a:r>
            <a:r>
              <a:rPr lang="en-US" dirty="0" smtClean="0">
                <a:solidFill>
                  <a:srgbClr val="C00000"/>
                </a:solidFill>
                <a:sym typeface="Wingdings" pitchFamily="2" charset="2"/>
              </a:rPr>
              <a:t>to limit radon diffusion</a:t>
            </a:r>
            <a:endParaRPr lang="en-US" dirty="0" smtClean="0">
              <a:solidFill>
                <a:srgbClr val="C00000"/>
              </a:solidFill>
            </a:endParaRPr>
          </a:p>
          <a:p>
            <a:pPr lvl="2"/>
            <a:r>
              <a:rPr lang="en-US" sz="1400" dirty="0" smtClean="0">
                <a:solidFill>
                  <a:srgbClr val="C00000"/>
                </a:solidFill>
                <a:sym typeface="Wingdings" pitchFamily="2" charset="2"/>
              </a:rPr>
              <a:t></a:t>
            </a:r>
            <a:r>
              <a:rPr lang="en-US" dirty="0" smtClean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HVAC unit located inside clean room to prevent Syracuse issue</a:t>
            </a:r>
          </a:p>
          <a:p>
            <a:pPr lvl="2"/>
            <a:r>
              <a:rPr lang="en-US" sz="1400" dirty="0" smtClean="0">
                <a:solidFill>
                  <a:srgbClr val="C00000"/>
                </a:solidFill>
                <a:sym typeface="Wingdings" pitchFamily="2" charset="2"/>
              </a:rPr>
              <a:t></a:t>
            </a:r>
            <a:r>
              <a:rPr lang="en-US" dirty="0" smtClean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PTFE-based HEPA filters to help minimize radon emanation</a:t>
            </a:r>
          </a:p>
          <a:p>
            <a:pPr lvl="2"/>
            <a:r>
              <a:rPr lang="en-US" sz="1400" dirty="0" smtClean="0">
                <a:solidFill>
                  <a:srgbClr val="C00000"/>
                </a:solidFill>
                <a:sym typeface="Wingdings" pitchFamily="2" charset="2"/>
              </a:rPr>
              <a:t></a:t>
            </a:r>
            <a:r>
              <a:rPr lang="en-US" dirty="0" smtClean="0">
                <a:solidFill>
                  <a:srgbClr val="C00000"/>
                </a:solidFill>
                <a:sym typeface="Wingdings" pitchFamily="2" charset="2"/>
              </a:rPr>
              <a:t> Butyl rubber and Al-tape seals for leak tightness </a:t>
            </a:r>
            <a:r>
              <a:rPr lang="en-US" sz="1400" dirty="0" smtClean="0">
                <a:solidFill>
                  <a:srgbClr val="C00000"/>
                </a:solidFill>
                <a:sym typeface="Wingdings" pitchFamily="2" charset="2"/>
              </a:rPr>
              <a:t>&amp;</a:t>
            </a:r>
            <a:r>
              <a:rPr lang="en-US" dirty="0" smtClean="0">
                <a:solidFill>
                  <a:srgbClr val="C00000"/>
                </a:solidFill>
                <a:sym typeface="Wingdings" pitchFamily="2" charset="2"/>
              </a:rPr>
              <a:t> to limit radon diffusion</a:t>
            </a:r>
          </a:p>
          <a:p>
            <a:pPr lvl="2"/>
            <a:endParaRPr lang="en-US" sz="800" dirty="0" smtClean="0"/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Considering small anteroom with airlock for low-radon entry/exit of personnel</a:t>
            </a:r>
          </a:p>
          <a:p>
            <a:pPr lvl="1"/>
            <a:r>
              <a:rPr lang="en-US" sz="1600" dirty="0" smtClean="0"/>
              <a:t>	</a:t>
            </a:r>
            <a:r>
              <a:rPr lang="en-US" sz="1400" dirty="0" smtClean="0">
                <a:solidFill>
                  <a:srgbClr val="C00000"/>
                </a:solidFill>
                <a:sym typeface="Wingdings" pitchFamily="2" charset="2"/>
              </a:rPr>
              <a:t></a:t>
            </a:r>
            <a:r>
              <a:rPr lang="en-US" dirty="0" smtClean="0">
                <a:solidFill>
                  <a:srgbClr val="C00000"/>
                </a:solidFill>
                <a:sym typeface="Wingdings" pitchFamily="2" charset="2"/>
              </a:rPr>
              <a:t> Alternative is to wait ≈hours to recover from </a:t>
            </a:r>
            <a:r>
              <a:rPr lang="en-US" dirty="0" err="1" smtClean="0">
                <a:solidFill>
                  <a:srgbClr val="C00000"/>
                </a:solidFill>
                <a:sym typeface="Wingdings" pitchFamily="2" charset="2"/>
              </a:rPr>
              <a:t>Rn</a:t>
            </a:r>
            <a:r>
              <a:rPr lang="en-US" dirty="0" smtClean="0">
                <a:solidFill>
                  <a:srgbClr val="C00000"/>
                </a:solidFill>
                <a:sym typeface="Wingdings" pitchFamily="2" charset="2"/>
              </a:rPr>
              <a:t> ingress during entry/exit</a:t>
            </a:r>
            <a:endParaRPr lang="en-US" dirty="0" smtClean="0">
              <a:solidFill>
                <a:srgbClr val="C00000"/>
              </a:solidFill>
            </a:endParaRPr>
          </a:p>
          <a:p>
            <a:pPr lvl="1"/>
            <a:endParaRPr lang="en-US" sz="800" dirty="0" smtClean="0"/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Need ≈50 </a:t>
            </a:r>
            <a:r>
              <a:rPr lang="en-US" dirty="0" err="1" smtClean="0"/>
              <a:t>cfm</a:t>
            </a:r>
            <a:r>
              <a:rPr lang="en-US" dirty="0" smtClean="0"/>
              <a:t> low-radon makeup air to overpressure clean room, considering:</a:t>
            </a:r>
          </a:p>
          <a:p>
            <a:pPr lvl="2"/>
            <a:r>
              <a:rPr lang="en-US" sz="1400" dirty="0" smtClean="0">
                <a:solidFill>
                  <a:srgbClr val="C00000"/>
                </a:solidFill>
                <a:sym typeface="Wingdings" pitchFamily="2" charset="2"/>
              </a:rPr>
              <a:t></a:t>
            </a:r>
            <a:r>
              <a:rPr lang="en-US" dirty="0" smtClean="0">
                <a:solidFill>
                  <a:srgbClr val="C00000"/>
                </a:solidFill>
                <a:sym typeface="Wingdings" pitchFamily="2" charset="2"/>
              </a:rPr>
              <a:t> Dedicated filter underground </a:t>
            </a:r>
            <a:r>
              <a:rPr lang="en-US" sz="1600" dirty="0" smtClean="0">
                <a:solidFill>
                  <a:srgbClr val="C00000"/>
                </a:solidFill>
                <a:sym typeface="Wingdings" pitchFamily="2" charset="2"/>
              </a:rPr>
              <a:t>(similar to SDSM&amp;T VSA)</a:t>
            </a:r>
            <a:r>
              <a:rPr lang="en-US" dirty="0" smtClean="0">
                <a:solidFill>
                  <a:srgbClr val="C00000"/>
                </a:solidFill>
                <a:sym typeface="Wingdings" pitchFamily="2" charset="2"/>
              </a:rPr>
              <a:t>; reduce to ≈0.1 </a:t>
            </a:r>
            <a:r>
              <a:rPr lang="en-US" dirty="0" err="1" smtClean="0">
                <a:solidFill>
                  <a:srgbClr val="C00000"/>
                </a:solidFill>
                <a:sym typeface="Wingdings" pitchFamily="2" charset="2"/>
              </a:rPr>
              <a:t>Bq</a:t>
            </a:r>
            <a:r>
              <a:rPr lang="en-US" dirty="0" smtClean="0">
                <a:solidFill>
                  <a:srgbClr val="C00000"/>
                </a:solidFill>
                <a:sym typeface="Wingdings" pitchFamily="2" charset="2"/>
              </a:rPr>
              <a:t>/m</a:t>
            </a:r>
            <a:r>
              <a:rPr lang="en-US" baseline="30000" dirty="0" smtClean="0">
                <a:solidFill>
                  <a:srgbClr val="C00000"/>
                </a:solidFill>
                <a:sym typeface="Wingdings" pitchFamily="2" charset="2"/>
              </a:rPr>
              <a:t>3</a:t>
            </a:r>
            <a:r>
              <a:rPr lang="en-US" dirty="0" smtClean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en-US" sz="1400" dirty="0" smtClean="0">
                <a:solidFill>
                  <a:srgbClr val="C00000"/>
                </a:solidFill>
                <a:sym typeface="Wingdings" pitchFamily="2" charset="2"/>
              </a:rPr>
              <a:t>(or less)</a:t>
            </a:r>
            <a:endParaRPr lang="en-US" baseline="30000" dirty="0" smtClean="0">
              <a:solidFill>
                <a:srgbClr val="C00000"/>
              </a:solidFill>
              <a:sym typeface="Wingdings" pitchFamily="2" charset="2"/>
            </a:endParaRPr>
          </a:p>
          <a:p>
            <a:pPr lvl="2"/>
            <a:r>
              <a:rPr lang="en-US" sz="1400" dirty="0" smtClean="0">
                <a:solidFill>
                  <a:srgbClr val="C00000"/>
                </a:solidFill>
                <a:sym typeface="Wingdings" pitchFamily="2" charset="2"/>
              </a:rPr>
              <a:t></a:t>
            </a:r>
            <a:r>
              <a:rPr lang="en-US" dirty="0" smtClean="0">
                <a:solidFill>
                  <a:srgbClr val="C00000"/>
                </a:solidFill>
                <a:sym typeface="Wingdings" pitchFamily="2" charset="2"/>
              </a:rPr>
              <a:t> Or use of existing compressed surface air </a:t>
            </a:r>
            <a:r>
              <a:rPr lang="en-US" sz="1600" dirty="0" smtClean="0">
                <a:solidFill>
                  <a:srgbClr val="C00000"/>
                </a:solidFill>
                <a:sym typeface="Wingdings" pitchFamily="2" charset="2"/>
              </a:rPr>
              <a:t>(≈ few </a:t>
            </a:r>
            <a:r>
              <a:rPr lang="en-US" sz="1600" dirty="0" err="1" smtClean="0">
                <a:solidFill>
                  <a:srgbClr val="C00000"/>
                </a:solidFill>
                <a:sym typeface="Wingdings" pitchFamily="2" charset="2"/>
              </a:rPr>
              <a:t>Bq</a:t>
            </a:r>
            <a:r>
              <a:rPr lang="en-US" sz="1600" dirty="0" smtClean="0">
                <a:solidFill>
                  <a:srgbClr val="C00000"/>
                </a:solidFill>
                <a:sym typeface="Wingdings" pitchFamily="2" charset="2"/>
              </a:rPr>
              <a:t>/m</a:t>
            </a:r>
            <a:r>
              <a:rPr lang="en-US" sz="1600" baseline="30000" dirty="0" smtClean="0">
                <a:solidFill>
                  <a:srgbClr val="C00000"/>
                </a:solidFill>
                <a:sym typeface="Wingdings" pitchFamily="2" charset="2"/>
              </a:rPr>
              <a:t>3</a:t>
            </a:r>
            <a:r>
              <a:rPr lang="en-US" sz="1600" dirty="0" smtClean="0">
                <a:solidFill>
                  <a:srgbClr val="C00000"/>
                </a:solidFill>
                <a:sym typeface="Wingdings" pitchFamily="2" charset="2"/>
              </a:rPr>
              <a:t> and historically reliable)</a:t>
            </a:r>
            <a:endParaRPr lang="en-US" dirty="0" smtClean="0">
              <a:solidFill>
                <a:srgbClr val="C00000"/>
              </a:solidFill>
              <a:sym typeface="Wingdings" pitchFamily="2" charset="2"/>
            </a:endParaRPr>
          </a:p>
          <a:p>
            <a:pPr lvl="2"/>
            <a:r>
              <a:rPr lang="en-US" sz="1400" dirty="0" smtClean="0">
                <a:solidFill>
                  <a:srgbClr val="C00000"/>
                </a:solidFill>
                <a:sym typeface="Wingdings" pitchFamily="2" charset="2"/>
              </a:rPr>
              <a:t></a:t>
            </a:r>
            <a:r>
              <a:rPr lang="en-US" dirty="0" smtClean="0">
                <a:solidFill>
                  <a:srgbClr val="C00000"/>
                </a:solidFill>
                <a:sym typeface="Wingdings" pitchFamily="2" charset="2"/>
              </a:rPr>
              <a:t> Inform choice based on anticipated exposure integrated over full detector</a:t>
            </a:r>
          </a:p>
          <a:p>
            <a:pPr lvl="2"/>
            <a:r>
              <a:rPr lang="en-US" dirty="0" smtClean="0">
                <a:solidFill>
                  <a:srgbClr val="C00000"/>
                </a:solidFill>
                <a:sym typeface="Wingdings" pitchFamily="2" charset="2"/>
              </a:rPr>
              <a:t>     history; need detailed radon-contamination model </a:t>
            </a:r>
            <a:r>
              <a:rPr lang="en-US" sz="1400" dirty="0" smtClean="0">
                <a:solidFill>
                  <a:srgbClr val="C00000"/>
                </a:solidFill>
                <a:sym typeface="Wingdings" pitchFamily="2" charset="2"/>
              </a:rPr>
              <a:t>&amp;</a:t>
            </a:r>
            <a:r>
              <a:rPr lang="en-US" dirty="0" smtClean="0">
                <a:solidFill>
                  <a:srgbClr val="C00000"/>
                </a:solidFill>
                <a:sym typeface="Wingdings" pitchFamily="2" charset="2"/>
              </a:rPr>
              <a:t> specifications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SDSM&amp;T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1626" y="211732"/>
            <a:ext cx="78003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Example Plate-out Calculation — </a:t>
            </a:r>
            <a:r>
              <a:rPr lang="en-US" sz="3200" dirty="0" err="1" smtClean="0"/>
              <a:t>SuperCDMS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pic>
        <p:nvPicPr>
          <p:cNvPr id="4" name="Picture 5" descr="C:\Users\raybunker\Documents\Physics\Conferences\PNNL G2 - March 2015\dry_box.PNG"/>
          <p:cNvPicPr>
            <a:picLocks noChangeAspect="1" noChangeArrowheads="1"/>
          </p:cNvPicPr>
          <p:nvPr/>
        </p:nvPicPr>
        <p:blipFill>
          <a:blip r:embed="rId2" cstate="print"/>
          <a:srcRect l="4847" t="31672" r="44495" b="18833"/>
          <a:stretch>
            <a:fillRect/>
          </a:stretch>
        </p:blipFill>
        <p:spPr bwMode="auto">
          <a:xfrm>
            <a:off x="6734087" y="1090548"/>
            <a:ext cx="2334536" cy="264326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38262" y="932761"/>
            <a:ext cx="8007705" cy="5663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</a:rPr>
              <a:t>Plate-out onto Detector Surface while in Purge Box at Test Facility</a:t>
            </a:r>
          </a:p>
          <a:p>
            <a:endParaRPr lang="en-US" sz="600" dirty="0" smtClean="0"/>
          </a:p>
          <a:p>
            <a:r>
              <a:rPr lang="en-US" u="sng" dirty="0" smtClean="0">
                <a:solidFill>
                  <a:schemeClr val="accent6">
                    <a:lumMod val="75000"/>
                  </a:schemeClr>
                </a:solidFill>
              </a:rPr>
              <a:t>Assumptions:</a:t>
            </a:r>
          </a:p>
          <a:p>
            <a:pPr marL="233363" lvl="1">
              <a:buFont typeface="Arial" pitchFamily="34" charset="0"/>
              <a:buChar char="•"/>
            </a:pPr>
            <a:r>
              <a:rPr lang="en-US" sz="1400" dirty="0" smtClean="0"/>
              <a:t> activity in boil-off N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, </a:t>
            </a:r>
            <a:r>
              <a:rPr lang="en-US" sz="1400" i="1" dirty="0" err="1" smtClean="0"/>
              <a:t>R</a:t>
            </a:r>
            <a:r>
              <a:rPr lang="en-US" sz="1400" i="1" baseline="-25000" dirty="0" err="1" smtClean="0"/>
              <a:t>Rn</a:t>
            </a:r>
            <a:r>
              <a:rPr lang="en-US" sz="1400" dirty="0" smtClean="0"/>
              <a:t> = 500 </a:t>
            </a:r>
            <a:r>
              <a:rPr lang="el-GR" sz="1400" dirty="0" smtClean="0"/>
              <a:t>μ</a:t>
            </a:r>
            <a:r>
              <a:rPr lang="en-US" sz="1400" dirty="0" err="1" smtClean="0"/>
              <a:t>Bq</a:t>
            </a:r>
            <a:r>
              <a:rPr lang="en-US" sz="1400" dirty="0" smtClean="0"/>
              <a:t>/m</a:t>
            </a:r>
            <a:r>
              <a:rPr lang="en-US" sz="1400" baseline="30000" dirty="0" smtClean="0"/>
              <a:t>3</a:t>
            </a:r>
          </a:p>
          <a:p>
            <a:pPr marL="233363" lvl="1">
              <a:buFont typeface="Arial" pitchFamily="34" charset="0"/>
              <a:buChar char="•"/>
            </a:pPr>
            <a:r>
              <a:rPr lang="en-US" sz="1400" dirty="0" smtClean="0"/>
              <a:t> fraction of daughters that plate-out, </a:t>
            </a:r>
            <a:r>
              <a:rPr lang="en-US" sz="1400" i="1" dirty="0" smtClean="0"/>
              <a:t>f</a:t>
            </a:r>
            <a:r>
              <a:rPr lang="en-US" sz="1400" dirty="0" smtClean="0"/>
              <a:t> = 1 </a:t>
            </a:r>
            <a:r>
              <a:rPr lang="en-US" sz="1100" dirty="0" smtClean="0"/>
              <a:t>(conservative)</a:t>
            </a:r>
            <a:r>
              <a:rPr lang="en-US" sz="1400" dirty="0" smtClean="0"/>
              <a:t>, or 1/85 </a:t>
            </a:r>
            <a:r>
              <a:rPr lang="en-US" sz="1100" dirty="0" smtClean="0"/>
              <a:t>(more likely?)</a:t>
            </a:r>
            <a:endParaRPr lang="en-US" sz="1400" dirty="0" smtClean="0"/>
          </a:p>
          <a:p>
            <a:pPr marL="233363" lvl="1">
              <a:buFont typeface="Arial" pitchFamily="34" charset="0"/>
              <a:buChar char="•"/>
            </a:pPr>
            <a:r>
              <a:rPr lang="en-US" sz="1400" dirty="0" smtClean="0"/>
              <a:t> volume of box, </a:t>
            </a:r>
            <a:r>
              <a:rPr lang="en-US" sz="1400" i="1" dirty="0" smtClean="0"/>
              <a:t>V</a:t>
            </a:r>
            <a:r>
              <a:rPr lang="en-US" sz="1400" dirty="0" smtClean="0"/>
              <a:t> = 18”x18”x27” = 0.15 m</a:t>
            </a:r>
            <a:r>
              <a:rPr lang="en-US" sz="1400" baseline="30000" dirty="0" smtClean="0"/>
              <a:t>3</a:t>
            </a:r>
          </a:p>
          <a:p>
            <a:pPr marL="233363" lvl="1">
              <a:buFont typeface="Arial" pitchFamily="34" charset="0"/>
              <a:buChar char="•"/>
            </a:pPr>
            <a:r>
              <a:rPr lang="en-US" sz="1400" dirty="0" smtClean="0"/>
              <a:t> storage duration, </a:t>
            </a:r>
            <a:r>
              <a:rPr lang="en-US" sz="1400" i="1" dirty="0" err="1" smtClean="0"/>
              <a:t>t</a:t>
            </a:r>
            <a:r>
              <a:rPr lang="en-US" sz="1400" i="1" baseline="-25000" dirty="0" err="1" smtClean="0"/>
              <a:t>exp</a:t>
            </a:r>
            <a:r>
              <a:rPr lang="en-US" sz="1400" dirty="0" smtClean="0"/>
              <a:t> = 0.5 years </a:t>
            </a:r>
            <a:r>
              <a:rPr lang="en-US" sz="1100" dirty="0" smtClean="0"/>
              <a:t>(conservative)</a:t>
            </a:r>
            <a:r>
              <a:rPr lang="en-US" sz="1400" dirty="0" smtClean="0"/>
              <a:t>, or 0.25 years </a:t>
            </a:r>
            <a:r>
              <a:rPr lang="en-US" sz="1100" dirty="0" smtClean="0"/>
              <a:t>(more likely)</a:t>
            </a:r>
            <a:endParaRPr lang="en-US" sz="1400" dirty="0" smtClean="0"/>
          </a:p>
          <a:p>
            <a:pPr marL="233363" lvl="1">
              <a:buFont typeface="Arial" pitchFamily="34" charset="0"/>
              <a:buChar char="•"/>
            </a:pPr>
            <a:r>
              <a:rPr lang="en-US" sz="1400" dirty="0" smtClean="0"/>
              <a:t> Radon activity outside box, </a:t>
            </a:r>
            <a:r>
              <a:rPr lang="en-US" sz="1400" i="1" dirty="0" smtClean="0"/>
              <a:t>C</a:t>
            </a:r>
            <a:r>
              <a:rPr lang="en-US" sz="1400" dirty="0" smtClean="0"/>
              <a:t> = 30 </a:t>
            </a:r>
            <a:r>
              <a:rPr lang="en-US" sz="1400" dirty="0" err="1" smtClean="0"/>
              <a:t>Bq</a:t>
            </a:r>
            <a:r>
              <a:rPr lang="en-US" sz="1400" dirty="0" smtClean="0"/>
              <a:t>/m</a:t>
            </a:r>
            <a:r>
              <a:rPr lang="en-US" sz="1400" baseline="30000" dirty="0" smtClean="0"/>
              <a:t>3</a:t>
            </a:r>
          </a:p>
          <a:p>
            <a:pPr marL="233363" lvl="1">
              <a:buFont typeface="Arial" pitchFamily="34" charset="0"/>
              <a:buChar char="•"/>
            </a:pPr>
            <a:r>
              <a:rPr lang="en-US" sz="1400" dirty="0" smtClean="0"/>
              <a:t> surface area of cabinet, </a:t>
            </a:r>
            <a:r>
              <a:rPr lang="en-US" sz="1400" i="1" dirty="0" smtClean="0"/>
              <a:t>A</a:t>
            </a:r>
            <a:r>
              <a:rPr lang="en-US" sz="1400" dirty="0" smtClean="0"/>
              <a:t> = 1.7 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; thickness of acrylic, </a:t>
            </a:r>
            <a:r>
              <a:rPr lang="en-US" sz="1400" i="1" dirty="0" smtClean="0"/>
              <a:t>L </a:t>
            </a:r>
            <a:r>
              <a:rPr lang="en-US" sz="1400" dirty="0" smtClean="0"/>
              <a:t>= 0.25” = 0.635 cm</a:t>
            </a:r>
          </a:p>
          <a:p>
            <a:pPr marL="233363" lvl="1">
              <a:buFont typeface="Arial" pitchFamily="34" charset="0"/>
              <a:buChar char="•"/>
            </a:pPr>
            <a:r>
              <a:rPr lang="en-US" sz="1400" dirty="0" smtClean="0"/>
              <a:t> Acrylic diffusivity, </a:t>
            </a:r>
            <a:r>
              <a:rPr lang="en-US" sz="1400" i="1" dirty="0" smtClean="0"/>
              <a:t>D</a:t>
            </a:r>
            <a:r>
              <a:rPr lang="en-US" sz="1400" dirty="0" smtClean="0"/>
              <a:t> ≈ 10</a:t>
            </a:r>
            <a:r>
              <a:rPr lang="en-US" sz="1400" baseline="30000" dirty="0" smtClean="0"/>
              <a:t>-11</a:t>
            </a:r>
            <a:r>
              <a:rPr lang="en-US" sz="1400" dirty="0" smtClean="0"/>
              <a:t> 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/s</a:t>
            </a:r>
          </a:p>
          <a:p>
            <a:pPr marL="233363" lvl="1"/>
            <a:endParaRPr lang="en-US" sz="600" dirty="0" smtClean="0"/>
          </a:p>
          <a:p>
            <a:pPr marL="3175" lvl="1"/>
            <a:r>
              <a:rPr lang="en-US" sz="1600" u="sng" baseline="30000" dirty="0" smtClean="0">
                <a:solidFill>
                  <a:srgbClr val="000099"/>
                </a:solidFill>
              </a:rPr>
              <a:t>210</a:t>
            </a:r>
            <a:r>
              <a:rPr lang="en-US" sz="1600" u="sng" dirty="0" smtClean="0">
                <a:solidFill>
                  <a:srgbClr val="000099"/>
                </a:solidFill>
              </a:rPr>
              <a:t>Pb </a:t>
            </a:r>
            <a:r>
              <a:rPr lang="en-US" sz="1200" u="sng" dirty="0" smtClean="0">
                <a:solidFill>
                  <a:srgbClr val="000099"/>
                </a:solidFill>
              </a:rPr>
              <a:t>(and daughters) </a:t>
            </a:r>
            <a:r>
              <a:rPr lang="en-US" sz="1600" u="sng" dirty="0" smtClean="0">
                <a:solidFill>
                  <a:srgbClr val="000099"/>
                </a:solidFill>
              </a:rPr>
              <a:t>activity from boil-off plate-out:</a:t>
            </a:r>
          </a:p>
          <a:p>
            <a:pPr marL="228600" lvl="2"/>
            <a:r>
              <a:rPr lang="en-US" sz="1400" b="1" i="1" dirty="0" smtClean="0"/>
              <a:t>R</a:t>
            </a:r>
            <a:r>
              <a:rPr lang="en-US" sz="1400" b="1" i="1" baseline="-25000" dirty="0" smtClean="0"/>
              <a:t>210</a:t>
            </a:r>
            <a:r>
              <a:rPr lang="en-US" sz="1400" dirty="0" smtClean="0"/>
              <a:t> = </a:t>
            </a:r>
            <a:r>
              <a:rPr lang="en-US" sz="1400" b="1" i="1" dirty="0" err="1" smtClean="0"/>
              <a:t>R</a:t>
            </a:r>
            <a:r>
              <a:rPr lang="en-US" sz="1400" b="1" i="1" baseline="-25000" dirty="0" err="1" smtClean="0"/>
              <a:t>Rn</a:t>
            </a:r>
            <a:r>
              <a:rPr lang="en-US" sz="1400" dirty="0" smtClean="0"/>
              <a:t> </a:t>
            </a:r>
            <a:r>
              <a:rPr lang="en-US" sz="1200" dirty="0" smtClean="0"/>
              <a:t>x</a:t>
            </a:r>
            <a:r>
              <a:rPr lang="en-US" sz="1400" dirty="0" smtClean="0"/>
              <a:t> </a:t>
            </a:r>
            <a:r>
              <a:rPr lang="en-US" sz="1400" b="1" i="1" dirty="0" smtClean="0"/>
              <a:t>f</a:t>
            </a:r>
            <a:r>
              <a:rPr lang="en-US" sz="1400" dirty="0" smtClean="0"/>
              <a:t> </a:t>
            </a:r>
            <a:r>
              <a:rPr lang="en-US" sz="1200" dirty="0" smtClean="0"/>
              <a:t>x</a:t>
            </a:r>
            <a:r>
              <a:rPr lang="en-US" sz="1400" dirty="0" smtClean="0"/>
              <a:t> </a:t>
            </a:r>
            <a:r>
              <a:rPr lang="en-US" sz="1400" b="1" i="1" dirty="0" smtClean="0"/>
              <a:t>V</a:t>
            </a:r>
            <a:r>
              <a:rPr lang="en-US" sz="1400" dirty="0" smtClean="0"/>
              <a:t> </a:t>
            </a:r>
            <a:r>
              <a:rPr lang="en-US" sz="1200" dirty="0" smtClean="0"/>
              <a:t>x</a:t>
            </a:r>
            <a:r>
              <a:rPr lang="en-US" sz="1400" dirty="0" smtClean="0"/>
              <a:t> </a:t>
            </a:r>
            <a:r>
              <a:rPr lang="en-US" sz="1400" b="1" i="1" dirty="0" err="1" smtClean="0"/>
              <a:t>t</a:t>
            </a:r>
            <a:r>
              <a:rPr lang="en-US" sz="1400" b="1" i="1" baseline="-25000" dirty="0" err="1" smtClean="0"/>
              <a:t>exp</a:t>
            </a:r>
            <a:r>
              <a:rPr lang="en-US" sz="1400" dirty="0" smtClean="0"/>
              <a:t> </a:t>
            </a:r>
            <a:r>
              <a:rPr lang="en-US" sz="1200" dirty="0" smtClean="0"/>
              <a:t>/</a:t>
            </a:r>
            <a:r>
              <a:rPr lang="en-US" sz="1400" dirty="0" smtClean="0"/>
              <a:t> </a:t>
            </a:r>
            <a:r>
              <a:rPr lang="en-US" sz="1400" b="1" dirty="0" smtClean="0">
                <a:sym typeface="Symbol"/>
              </a:rPr>
              <a:t></a:t>
            </a:r>
            <a:r>
              <a:rPr lang="en-US" sz="1400" b="1" baseline="-25000" dirty="0" smtClean="0"/>
              <a:t>210</a:t>
            </a:r>
            <a:endParaRPr lang="en-US" sz="1400" b="1" dirty="0" smtClean="0"/>
          </a:p>
          <a:p>
            <a:pPr marL="228600" lvl="2"/>
            <a:r>
              <a:rPr lang="en-US" sz="1400" dirty="0" smtClean="0"/>
              <a:t>        = 500 </a:t>
            </a:r>
            <a:r>
              <a:rPr lang="el-GR" sz="1400" dirty="0" smtClean="0"/>
              <a:t>μ</a:t>
            </a:r>
            <a:r>
              <a:rPr lang="en-US" sz="1400" dirty="0" err="1" smtClean="0"/>
              <a:t>Bq</a:t>
            </a:r>
            <a:r>
              <a:rPr lang="en-US" sz="1400" dirty="0" smtClean="0"/>
              <a:t>/m</a:t>
            </a:r>
            <a:r>
              <a:rPr lang="en-US" sz="1400" baseline="30000" dirty="0" smtClean="0"/>
              <a:t>3</a:t>
            </a:r>
            <a:r>
              <a:rPr lang="en-US" sz="1400" dirty="0" smtClean="0"/>
              <a:t> </a:t>
            </a:r>
            <a:r>
              <a:rPr lang="en-US" sz="1200" dirty="0" smtClean="0"/>
              <a:t>x</a:t>
            </a:r>
            <a:r>
              <a:rPr lang="en-US" sz="1400" dirty="0" smtClean="0"/>
              <a:t> 1 </a:t>
            </a:r>
            <a:r>
              <a:rPr lang="en-US" sz="1200" dirty="0" smtClean="0"/>
              <a:t>x</a:t>
            </a:r>
            <a:r>
              <a:rPr lang="en-US" sz="1400" dirty="0" smtClean="0"/>
              <a:t> 0.15 m</a:t>
            </a:r>
            <a:r>
              <a:rPr lang="en-US" sz="1400" baseline="30000" dirty="0" smtClean="0"/>
              <a:t>3</a:t>
            </a:r>
            <a:r>
              <a:rPr lang="en-US" sz="1400" dirty="0" smtClean="0"/>
              <a:t> </a:t>
            </a:r>
            <a:r>
              <a:rPr lang="en-US" sz="1200" dirty="0" smtClean="0"/>
              <a:t>x</a:t>
            </a:r>
            <a:r>
              <a:rPr lang="en-US" sz="1400" dirty="0" smtClean="0"/>
              <a:t> 0.5 yr </a:t>
            </a:r>
            <a:r>
              <a:rPr lang="en-US" sz="1200" dirty="0" smtClean="0"/>
              <a:t>/</a:t>
            </a:r>
            <a:r>
              <a:rPr lang="en-US" sz="1400" dirty="0" smtClean="0"/>
              <a:t> 31.7 yr ≈ </a:t>
            </a:r>
            <a:r>
              <a:rPr lang="en-US" sz="1400" b="1" dirty="0" smtClean="0">
                <a:solidFill>
                  <a:srgbClr val="FF0000"/>
                </a:solidFill>
              </a:rPr>
              <a:t>1 </a:t>
            </a:r>
            <a:r>
              <a:rPr lang="el-GR" sz="1400" b="1" dirty="0" smtClean="0">
                <a:solidFill>
                  <a:srgbClr val="FF0000"/>
                </a:solidFill>
              </a:rPr>
              <a:t>μ</a:t>
            </a:r>
            <a:r>
              <a:rPr lang="en-US" sz="1400" b="1" dirty="0" err="1" smtClean="0">
                <a:solidFill>
                  <a:srgbClr val="FF0000"/>
                </a:solidFill>
              </a:rPr>
              <a:t>Bq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/>
              <a:t>= 0.1 decays/day </a:t>
            </a:r>
            <a:r>
              <a:rPr lang="en-US" sz="1100" dirty="0" smtClean="0"/>
              <a:t>(conservative)</a:t>
            </a:r>
            <a:endParaRPr lang="en-US" sz="1400" dirty="0" smtClean="0"/>
          </a:p>
          <a:p>
            <a:pPr marL="228600" lvl="2"/>
            <a:r>
              <a:rPr lang="en-US" sz="1400" dirty="0" smtClean="0"/>
              <a:t>        = 500</a:t>
            </a:r>
            <a:r>
              <a:rPr lang="en-US" sz="1200" dirty="0" smtClean="0"/>
              <a:t> </a:t>
            </a:r>
            <a:r>
              <a:rPr lang="el-GR" sz="1400" dirty="0" smtClean="0"/>
              <a:t>μ</a:t>
            </a:r>
            <a:r>
              <a:rPr lang="en-US" sz="1400" dirty="0" err="1" smtClean="0"/>
              <a:t>Bq</a:t>
            </a:r>
            <a:r>
              <a:rPr lang="en-US" sz="1400" dirty="0" smtClean="0"/>
              <a:t>/m</a:t>
            </a:r>
            <a:r>
              <a:rPr lang="en-US" sz="1400" baseline="30000" dirty="0" smtClean="0"/>
              <a:t>3</a:t>
            </a:r>
            <a:r>
              <a:rPr lang="en-US" sz="1400" dirty="0" smtClean="0"/>
              <a:t> </a:t>
            </a:r>
            <a:r>
              <a:rPr lang="en-US" sz="1200" dirty="0" smtClean="0"/>
              <a:t>x</a:t>
            </a:r>
            <a:r>
              <a:rPr lang="en-US" sz="1400" dirty="0" smtClean="0"/>
              <a:t> (1/85) </a:t>
            </a:r>
            <a:r>
              <a:rPr lang="en-US" sz="1200" dirty="0" smtClean="0"/>
              <a:t>x</a:t>
            </a:r>
            <a:r>
              <a:rPr lang="en-US" sz="1400" dirty="0" smtClean="0"/>
              <a:t> 0.15 m</a:t>
            </a:r>
            <a:r>
              <a:rPr lang="en-US" sz="1400" baseline="30000" dirty="0" smtClean="0"/>
              <a:t>3</a:t>
            </a:r>
            <a:r>
              <a:rPr lang="en-US" sz="1400" dirty="0" smtClean="0"/>
              <a:t> </a:t>
            </a:r>
            <a:r>
              <a:rPr lang="en-US" sz="1200" dirty="0" smtClean="0"/>
              <a:t>x</a:t>
            </a:r>
            <a:r>
              <a:rPr lang="en-US" sz="1400" dirty="0" smtClean="0"/>
              <a:t> 0.25 yr </a:t>
            </a:r>
            <a:r>
              <a:rPr lang="en-US" sz="1200" dirty="0" smtClean="0"/>
              <a:t>/</a:t>
            </a:r>
            <a:r>
              <a:rPr lang="en-US" sz="1400" dirty="0" smtClean="0"/>
              <a:t> 31.7 yr ≈ </a:t>
            </a:r>
            <a:r>
              <a:rPr lang="en-US" sz="1400" b="1" dirty="0" smtClean="0">
                <a:solidFill>
                  <a:srgbClr val="FF0000"/>
                </a:solidFill>
              </a:rPr>
              <a:t>10 </a:t>
            </a:r>
            <a:r>
              <a:rPr lang="en-US" sz="1400" b="1" dirty="0" err="1" smtClean="0">
                <a:solidFill>
                  <a:srgbClr val="FF0000"/>
                </a:solidFill>
              </a:rPr>
              <a:t>nBq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/>
              <a:t>= 0.001 decays/day </a:t>
            </a:r>
            <a:r>
              <a:rPr lang="en-US" sz="1100" dirty="0" smtClean="0"/>
              <a:t>(more likely)</a:t>
            </a:r>
            <a:endParaRPr lang="en-US" sz="1400" dirty="0" smtClean="0"/>
          </a:p>
          <a:p>
            <a:pPr marL="3175" lvl="1"/>
            <a:endParaRPr lang="en-US" sz="600" dirty="0" smtClean="0"/>
          </a:p>
          <a:p>
            <a:pPr marL="3175" lvl="1"/>
            <a:r>
              <a:rPr lang="en-US" sz="1600" u="sng" baseline="30000" dirty="0" smtClean="0">
                <a:solidFill>
                  <a:srgbClr val="000099"/>
                </a:solidFill>
              </a:rPr>
              <a:t>210</a:t>
            </a:r>
            <a:r>
              <a:rPr lang="en-US" sz="1600" u="sng" dirty="0" smtClean="0">
                <a:solidFill>
                  <a:srgbClr val="000099"/>
                </a:solidFill>
              </a:rPr>
              <a:t>Pb </a:t>
            </a:r>
            <a:r>
              <a:rPr lang="en-US" sz="1200" u="sng" dirty="0" smtClean="0">
                <a:solidFill>
                  <a:srgbClr val="000099"/>
                </a:solidFill>
              </a:rPr>
              <a:t>(and daughters)</a:t>
            </a:r>
            <a:r>
              <a:rPr lang="en-US" sz="1600" u="sng" dirty="0" smtClean="0">
                <a:solidFill>
                  <a:srgbClr val="000099"/>
                </a:solidFill>
              </a:rPr>
              <a:t> activity from diffusion:</a:t>
            </a:r>
          </a:p>
          <a:p>
            <a:pPr marL="228600" lvl="2"/>
            <a:r>
              <a:rPr lang="en-US" sz="1400" b="1" i="1" dirty="0" err="1" smtClean="0"/>
              <a:t>R</a:t>
            </a:r>
            <a:r>
              <a:rPr lang="en-US" sz="1400" b="1" i="1" baseline="-25000" dirty="0" err="1" smtClean="0"/>
              <a:t>Rn</a:t>
            </a:r>
            <a:r>
              <a:rPr lang="en-US" sz="1400" dirty="0" smtClean="0"/>
              <a:t> = </a:t>
            </a:r>
            <a:r>
              <a:rPr lang="en-US" sz="1400" b="1" i="1" dirty="0" smtClean="0"/>
              <a:t>D</a:t>
            </a:r>
            <a:r>
              <a:rPr lang="en-US" sz="1400" dirty="0" smtClean="0"/>
              <a:t> </a:t>
            </a:r>
            <a:r>
              <a:rPr lang="en-US" sz="1200" dirty="0" smtClean="0"/>
              <a:t>x</a:t>
            </a:r>
            <a:r>
              <a:rPr lang="en-US" sz="1400" dirty="0" smtClean="0"/>
              <a:t> </a:t>
            </a:r>
            <a:r>
              <a:rPr lang="en-US" sz="1400" b="1" i="1" dirty="0" smtClean="0"/>
              <a:t>A</a:t>
            </a:r>
            <a:r>
              <a:rPr lang="en-US" sz="1400" dirty="0" smtClean="0"/>
              <a:t> </a:t>
            </a:r>
            <a:r>
              <a:rPr lang="en-US" sz="1200" dirty="0" smtClean="0"/>
              <a:t>x</a:t>
            </a:r>
            <a:r>
              <a:rPr lang="en-US" sz="1400" dirty="0" smtClean="0"/>
              <a:t> </a:t>
            </a:r>
            <a:r>
              <a:rPr lang="en-US" sz="1400" b="1" i="1" dirty="0" smtClean="0"/>
              <a:t>C</a:t>
            </a:r>
            <a:r>
              <a:rPr lang="en-US" sz="1400" dirty="0" smtClean="0"/>
              <a:t> </a:t>
            </a:r>
            <a:r>
              <a:rPr lang="en-US" sz="1200" dirty="0" smtClean="0"/>
              <a:t>x</a:t>
            </a:r>
            <a:r>
              <a:rPr lang="en-US" sz="1400" dirty="0" smtClean="0"/>
              <a:t> </a:t>
            </a:r>
            <a:r>
              <a:rPr lang="en-US" sz="1400" b="1" i="1" dirty="0" smtClean="0">
                <a:sym typeface="Symbol"/>
              </a:rPr>
              <a:t></a:t>
            </a:r>
            <a:r>
              <a:rPr lang="en-US" sz="1400" b="1" i="1" baseline="-25000" dirty="0" err="1" smtClean="0"/>
              <a:t>Rn</a:t>
            </a:r>
            <a:r>
              <a:rPr lang="en-US" sz="1400" dirty="0" smtClean="0"/>
              <a:t> </a:t>
            </a:r>
            <a:r>
              <a:rPr lang="en-US" sz="1200" dirty="0" smtClean="0"/>
              <a:t>/</a:t>
            </a:r>
            <a:r>
              <a:rPr lang="en-US" sz="1400" dirty="0" smtClean="0"/>
              <a:t> </a:t>
            </a:r>
            <a:r>
              <a:rPr lang="en-US" sz="1400" b="1" i="1" dirty="0" smtClean="0"/>
              <a:t>L </a:t>
            </a:r>
            <a:r>
              <a:rPr lang="en-US" sz="1200" dirty="0" smtClean="0"/>
              <a:t>/</a:t>
            </a:r>
            <a:r>
              <a:rPr lang="en-US" sz="1400" dirty="0" smtClean="0"/>
              <a:t> </a:t>
            </a:r>
            <a:r>
              <a:rPr lang="en-US" sz="1400" b="1" i="1" dirty="0" smtClean="0"/>
              <a:t>V</a:t>
            </a:r>
          </a:p>
          <a:p>
            <a:pPr marL="228600" lvl="2"/>
            <a:r>
              <a:rPr lang="en-US" sz="1400" b="1" i="1" dirty="0" smtClean="0"/>
              <a:t>       </a:t>
            </a:r>
            <a:r>
              <a:rPr lang="en-US" sz="1400" dirty="0" smtClean="0"/>
              <a:t>=</a:t>
            </a:r>
            <a:r>
              <a:rPr lang="en-US" sz="1400" b="1" i="1" dirty="0" smtClean="0"/>
              <a:t> </a:t>
            </a:r>
            <a:r>
              <a:rPr lang="en-US" sz="1400" dirty="0" smtClean="0"/>
              <a:t>10</a:t>
            </a:r>
            <a:r>
              <a:rPr lang="en-US" sz="1400" baseline="30000" dirty="0" smtClean="0"/>
              <a:t>-11</a:t>
            </a:r>
            <a:r>
              <a:rPr lang="en-US" sz="1400" dirty="0" smtClean="0"/>
              <a:t> 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/s </a:t>
            </a:r>
            <a:r>
              <a:rPr lang="en-US" sz="1200" dirty="0" smtClean="0"/>
              <a:t>x</a:t>
            </a:r>
            <a:r>
              <a:rPr lang="en-US" sz="1400" dirty="0" smtClean="0"/>
              <a:t> 1.7 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</a:t>
            </a:r>
            <a:r>
              <a:rPr lang="en-US" sz="1200" dirty="0" smtClean="0"/>
              <a:t>x</a:t>
            </a:r>
            <a:r>
              <a:rPr lang="en-US" sz="1400" dirty="0" smtClean="0"/>
              <a:t> 30 </a:t>
            </a:r>
            <a:r>
              <a:rPr lang="en-US" sz="1400" dirty="0" err="1" smtClean="0"/>
              <a:t>Bq</a:t>
            </a:r>
            <a:r>
              <a:rPr lang="en-US" sz="1400" dirty="0" smtClean="0"/>
              <a:t>/m</a:t>
            </a:r>
            <a:r>
              <a:rPr lang="en-US" sz="1400" baseline="30000" dirty="0" smtClean="0"/>
              <a:t>3</a:t>
            </a:r>
            <a:r>
              <a:rPr lang="en-US" sz="1400" dirty="0" smtClean="0"/>
              <a:t> </a:t>
            </a:r>
            <a:r>
              <a:rPr lang="en-US" sz="1200" dirty="0" smtClean="0"/>
              <a:t>x</a:t>
            </a:r>
            <a:r>
              <a:rPr lang="en-US" sz="1400" dirty="0" smtClean="0"/>
              <a:t> 5.5 d </a:t>
            </a:r>
            <a:r>
              <a:rPr lang="en-US" sz="1200" dirty="0" smtClean="0"/>
              <a:t>/</a:t>
            </a:r>
            <a:r>
              <a:rPr lang="en-US" sz="1400" dirty="0" smtClean="0"/>
              <a:t> 0.635 cm </a:t>
            </a:r>
            <a:r>
              <a:rPr lang="en-US" sz="1200" dirty="0" smtClean="0"/>
              <a:t>/</a:t>
            </a:r>
            <a:r>
              <a:rPr lang="en-US" sz="1400" dirty="0" smtClean="0"/>
              <a:t> </a:t>
            </a:r>
            <a:r>
              <a:rPr lang="en-US" sz="1400" b="1" i="1" dirty="0" smtClean="0"/>
              <a:t>V</a:t>
            </a:r>
            <a:r>
              <a:rPr lang="en-US" sz="1400" dirty="0" smtClean="0"/>
              <a:t> ≈ 40 </a:t>
            </a:r>
            <a:r>
              <a:rPr lang="en-US" sz="1400" dirty="0" err="1" smtClean="0"/>
              <a:t>mBq</a:t>
            </a:r>
            <a:r>
              <a:rPr lang="en-US" sz="1400" dirty="0" smtClean="0"/>
              <a:t> </a:t>
            </a:r>
            <a:r>
              <a:rPr lang="en-US" sz="1200" dirty="0" smtClean="0"/>
              <a:t>/</a:t>
            </a:r>
            <a:r>
              <a:rPr lang="en-US" sz="1400" dirty="0" smtClean="0"/>
              <a:t> </a:t>
            </a:r>
            <a:r>
              <a:rPr lang="en-US" sz="1400" b="1" i="1" dirty="0" smtClean="0"/>
              <a:t>V</a:t>
            </a:r>
            <a:r>
              <a:rPr lang="en-US" sz="1400" dirty="0" smtClean="0"/>
              <a:t> = 250 </a:t>
            </a:r>
            <a:r>
              <a:rPr lang="en-US" sz="1400" dirty="0" err="1" smtClean="0"/>
              <a:t>mBq</a:t>
            </a:r>
            <a:r>
              <a:rPr lang="en-US" sz="1400" dirty="0" smtClean="0"/>
              <a:t>/m</a:t>
            </a:r>
            <a:r>
              <a:rPr lang="en-US" sz="1400" baseline="30000" dirty="0" smtClean="0"/>
              <a:t>3</a:t>
            </a:r>
          </a:p>
          <a:p>
            <a:pPr marL="228600" lvl="2"/>
            <a:r>
              <a:rPr lang="en-US" sz="1400" b="1" i="1" dirty="0" smtClean="0"/>
              <a:t>R</a:t>
            </a:r>
            <a:r>
              <a:rPr lang="en-US" sz="1400" b="1" i="1" baseline="-25000" dirty="0" smtClean="0"/>
              <a:t>210</a:t>
            </a:r>
            <a:r>
              <a:rPr lang="en-US" sz="1400" dirty="0" smtClean="0"/>
              <a:t> = (</a:t>
            </a:r>
            <a:r>
              <a:rPr lang="en-US" sz="1400" b="1" i="1" dirty="0" err="1" smtClean="0"/>
              <a:t>R</a:t>
            </a:r>
            <a:r>
              <a:rPr lang="en-US" sz="1400" b="1" i="1" baseline="-25000" dirty="0" err="1" smtClean="0"/>
              <a:t>Rn</a:t>
            </a:r>
            <a:r>
              <a:rPr lang="en-US" sz="1400" dirty="0" smtClean="0"/>
              <a:t> </a:t>
            </a:r>
            <a:r>
              <a:rPr lang="en-US" sz="1200" dirty="0" smtClean="0"/>
              <a:t>x</a:t>
            </a:r>
            <a:r>
              <a:rPr lang="en-US" sz="1400" dirty="0" smtClean="0"/>
              <a:t> </a:t>
            </a:r>
            <a:r>
              <a:rPr lang="en-US" sz="1400" b="1" i="1" dirty="0" smtClean="0"/>
              <a:t>f</a:t>
            </a:r>
            <a:r>
              <a:rPr lang="en-US" sz="1400" dirty="0" smtClean="0"/>
              <a:t> </a:t>
            </a:r>
            <a:r>
              <a:rPr lang="en-US" sz="1200" dirty="0" smtClean="0"/>
              <a:t>x</a:t>
            </a:r>
            <a:r>
              <a:rPr lang="en-US" sz="1400" dirty="0" smtClean="0"/>
              <a:t> </a:t>
            </a:r>
            <a:r>
              <a:rPr lang="en-US" sz="1400" b="1" i="1" dirty="0" smtClean="0"/>
              <a:t>V</a:t>
            </a:r>
            <a:r>
              <a:rPr lang="en-US" sz="1400" dirty="0" smtClean="0"/>
              <a:t> </a:t>
            </a:r>
            <a:r>
              <a:rPr lang="en-US" sz="1200" dirty="0" smtClean="0"/>
              <a:t>x</a:t>
            </a:r>
            <a:r>
              <a:rPr lang="en-US" sz="1400" dirty="0" smtClean="0"/>
              <a:t> </a:t>
            </a:r>
            <a:r>
              <a:rPr lang="en-US" sz="1400" b="1" i="1" dirty="0" err="1" smtClean="0"/>
              <a:t>t</a:t>
            </a:r>
            <a:r>
              <a:rPr lang="en-US" sz="1400" b="1" i="1" baseline="-25000" dirty="0" err="1" smtClean="0"/>
              <a:t>exp</a:t>
            </a:r>
            <a:r>
              <a:rPr lang="en-US" sz="1400" dirty="0" smtClean="0"/>
              <a:t> </a:t>
            </a:r>
            <a:r>
              <a:rPr lang="en-US" sz="1200" dirty="0" smtClean="0"/>
              <a:t>/</a:t>
            </a:r>
            <a:r>
              <a:rPr lang="en-US" sz="1400" dirty="0" smtClean="0"/>
              <a:t> </a:t>
            </a:r>
            <a:r>
              <a:rPr lang="en-US" sz="1400" b="1" dirty="0" smtClean="0">
                <a:sym typeface="Symbol"/>
              </a:rPr>
              <a:t></a:t>
            </a:r>
            <a:r>
              <a:rPr lang="en-US" sz="1400" b="1" baseline="-25000" dirty="0" smtClean="0"/>
              <a:t>210</a:t>
            </a:r>
            <a:r>
              <a:rPr lang="en-US" sz="1400" dirty="0" smtClean="0"/>
              <a:t>) </a:t>
            </a:r>
            <a:r>
              <a:rPr lang="en-US" sz="1200" dirty="0" smtClean="0"/>
              <a:t>x </a:t>
            </a:r>
            <a:r>
              <a:rPr lang="en-US" sz="1400" dirty="0" smtClean="0"/>
              <a:t>(</a:t>
            </a:r>
            <a:r>
              <a:rPr lang="en-US" sz="1200" i="1" dirty="0" smtClean="0"/>
              <a:t>air exchange rate</a:t>
            </a:r>
            <a:r>
              <a:rPr lang="en-US" sz="1400" dirty="0" smtClean="0"/>
              <a:t> </a:t>
            </a:r>
            <a:r>
              <a:rPr lang="en-US" sz="1200" dirty="0" smtClean="0"/>
              <a:t>/</a:t>
            </a:r>
            <a:r>
              <a:rPr lang="en-US" sz="1400" dirty="0" smtClean="0"/>
              <a:t> </a:t>
            </a:r>
            <a:r>
              <a:rPr lang="en-US" sz="1400" b="1" i="1" dirty="0" smtClean="0">
                <a:sym typeface="Symbol"/>
              </a:rPr>
              <a:t></a:t>
            </a:r>
            <a:r>
              <a:rPr lang="en-US" sz="1400" b="1" i="1" baseline="-25000" dirty="0" err="1" smtClean="0"/>
              <a:t>Rn</a:t>
            </a:r>
            <a:r>
              <a:rPr lang="en-US" sz="1400" dirty="0" smtClean="0"/>
              <a:t>) = (5–500 </a:t>
            </a:r>
            <a:r>
              <a:rPr lang="el-GR" sz="1400" dirty="0" smtClean="0"/>
              <a:t>μ</a:t>
            </a:r>
            <a:r>
              <a:rPr lang="en-US" sz="1400" dirty="0" err="1" smtClean="0"/>
              <a:t>Bq</a:t>
            </a:r>
            <a:r>
              <a:rPr lang="en-US" sz="1400" dirty="0" smtClean="0"/>
              <a:t>) </a:t>
            </a:r>
            <a:r>
              <a:rPr lang="en-US" sz="1200" dirty="0" smtClean="0"/>
              <a:t>x </a:t>
            </a:r>
            <a:r>
              <a:rPr lang="en-US" sz="1400" dirty="0" smtClean="0"/>
              <a:t>(1 hr / 5.5 d) ≈ </a:t>
            </a:r>
            <a:r>
              <a:rPr lang="en-US" sz="1400" b="1" dirty="0" smtClean="0">
                <a:solidFill>
                  <a:srgbClr val="FF0000"/>
                </a:solidFill>
              </a:rPr>
              <a:t>0.04–4 </a:t>
            </a:r>
            <a:r>
              <a:rPr lang="el-GR" sz="1400" b="1" dirty="0" smtClean="0">
                <a:solidFill>
                  <a:srgbClr val="FF0000"/>
                </a:solidFill>
              </a:rPr>
              <a:t>μ</a:t>
            </a:r>
            <a:r>
              <a:rPr lang="en-US" sz="1400" b="1" dirty="0" err="1" smtClean="0">
                <a:solidFill>
                  <a:srgbClr val="FF0000"/>
                </a:solidFill>
              </a:rPr>
              <a:t>Bq</a:t>
            </a:r>
            <a:endParaRPr lang="en-US" sz="1400" b="1" baseline="30000" dirty="0" smtClean="0">
              <a:solidFill>
                <a:srgbClr val="FF0000"/>
              </a:solidFill>
            </a:endParaRPr>
          </a:p>
          <a:p>
            <a:pPr marL="3175" lvl="1"/>
            <a:endParaRPr lang="en-US" sz="600" dirty="0" smtClean="0"/>
          </a:p>
          <a:p>
            <a:pPr marL="3175" lvl="1"/>
            <a:r>
              <a:rPr lang="en-US" sz="1600" u="sng" baseline="30000" dirty="0" smtClean="0">
                <a:solidFill>
                  <a:srgbClr val="000099"/>
                </a:solidFill>
              </a:rPr>
              <a:t>210</a:t>
            </a:r>
            <a:r>
              <a:rPr lang="en-US" sz="1600" u="sng" dirty="0" smtClean="0">
                <a:solidFill>
                  <a:srgbClr val="000099"/>
                </a:solidFill>
              </a:rPr>
              <a:t>Pb </a:t>
            </a:r>
            <a:r>
              <a:rPr lang="en-US" sz="1200" u="sng" dirty="0" smtClean="0">
                <a:solidFill>
                  <a:srgbClr val="000099"/>
                </a:solidFill>
              </a:rPr>
              <a:t>(and daughters)</a:t>
            </a:r>
            <a:r>
              <a:rPr lang="en-US" sz="1600" u="sng" dirty="0" smtClean="0">
                <a:solidFill>
                  <a:srgbClr val="000099"/>
                </a:solidFill>
              </a:rPr>
              <a:t> from emanation:</a:t>
            </a:r>
          </a:p>
          <a:p>
            <a:pPr marL="228600" lvl="2"/>
            <a:r>
              <a:rPr lang="en-US" sz="1400" dirty="0" smtClean="0"/>
              <a:t>Emanation from acrylic negligible; Most likely culprit is O-ring </a:t>
            </a:r>
            <a:r>
              <a:rPr lang="en-US" sz="1100" dirty="0" smtClean="0">
                <a:sym typeface="Wingdings" pitchFamily="2" charset="2"/>
              </a:rPr>
              <a:t></a:t>
            </a:r>
            <a:r>
              <a:rPr lang="en-US" sz="1400" dirty="0" smtClean="0">
                <a:sym typeface="Wingdings" pitchFamily="2" charset="2"/>
              </a:rPr>
              <a:t> </a:t>
            </a:r>
            <a:r>
              <a:rPr lang="en-US" sz="1400" dirty="0" smtClean="0"/>
              <a:t>≈2 m length </a:t>
            </a:r>
            <a:r>
              <a:rPr lang="en-US" sz="1200" dirty="0" smtClean="0"/>
              <a:t>x</a:t>
            </a:r>
            <a:r>
              <a:rPr lang="en-US" sz="1400" dirty="0" smtClean="0"/>
              <a:t> 1 cm circumference</a:t>
            </a:r>
          </a:p>
          <a:p>
            <a:pPr marL="228600" lvl="2"/>
            <a:r>
              <a:rPr lang="en-US" sz="1400" dirty="0" smtClean="0"/>
              <a:t>Assume O-ring is </a:t>
            </a:r>
            <a:r>
              <a:rPr lang="en-US" sz="1400" dirty="0" err="1" smtClean="0"/>
              <a:t>Viton</a:t>
            </a:r>
            <a:r>
              <a:rPr lang="en-US" sz="1400" dirty="0" smtClean="0"/>
              <a:t> = 80 </a:t>
            </a:r>
            <a:r>
              <a:rPr lang="en-US" sz="1400" dirty="0" err="1" smtClean="0"/>
              <a:t>mBq</a:t>
            </a:r>
            <a:r>
              <a:rPr lang="en-US" sz="1400" dirty="0" smtClean="0"/>
              <a:t>/m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</a:t>
            </a:r>
            <a:r>
              <a:rPr lang="en-US" sz="1100" dirty="0" smtClean="0">
                <a:sym typeface="Wingdings" pitchFamily="2" charset="2"/>
              </a:rPr>
              <a:t></a:t>
            </a:r>
            <a:r>
              <a:rPr lang="en-US" sz="1400" dirty="0" smtClean="0">
                <a:sym typeface="Wingdings" pitchFamily="2" charset="2"/>
              </a:rPr>
              <a:t> </a:t>
            </a:r>
            <a:r>
              <a:rPr lang="en-US" sz="1400" b="1" i="1" dirty="0" err="1" smtClean="0">
                <a:sym typeface="Wingdings" pitchFamily="2" charset="2"/>
              </a:rPr>
              <a:t>R</a:t>
            </a:r>
            <a:r>
              <a:rPr lang="en-US" sz="1400" b="1" i="1" baseline="-25000" dirty="0" err="1" smtClean="0">
                <a:sym typeface="Wingdings" pitchFamily="2" charset="2"/>
              </a:rPr>
              <a:t>Rn</a:t>
            </a:r>
            <a:r>
              <a:rPr lang="en-US" sz="1400" dirty="0" smtClean="0">
                <a:sym typeface="Wingdings" pitchFamily="2" charset="2"/>
              </a:rPr>
              <a:t> = 80 </a:t>
            </a:r>
            <a:r>
              <a:rPr lang="en-US" sz="1400" dirty="0" err="1" smtClean="0">
                <a:sym typeface="Wingdings" pitchFamily="2" charset="2"/>
              </a:rPr>
              <a:t>mBq</a:t>
            </a:r>
            <a:r>
              <a:rPr lang="en-US" sz="1400" dirty="0" smtClean="0">
                <a:sym typeface="Wingdings" pitchFamily="2" charset="2"/>
              </a:rPr>
              <a:t>/m</a:t>
            </a:r>
            <a:r>
              <a:rPr lang="en-US" sz="1400" baseline="30000" dirty="0" smtClean="0">
                <a:sym typeface="Wingdings" pitchFamily="2" charset="2"/>
              </a:rPr>
              <a:t>2</a:t>
            </a:r>
            <a:r>
              <a:rPr lang="en-US" sz="1400" dirty="0" smtClean="0">
                <a:sym typeface="Wingdings" pitchFamily="2" charset="2"/>
              </a:rPr>
              <a:t> </a:t>
            </a:r>
            <a:r>
              <a:rPr lang="en-US" sz="1200" dirty="0" smtClean="0">
                <a:sym typeface="Wingdings" pitchFamily="2" charset="2"/>
              </a:rPr>
              <a:t>x</a:t>
            </a:r>
            <a:r>
              <a:rPr lang="en-US" sz="1400" dirty="0" smtClean="0">
                <a:sym typeface="Wingdings" pitchFamily="2" charset="2"/>
              </a:rPr>
              <a:t> 2 m </a:t>
            </a:r>
            <a:r>
              <a:rPr lang="en-US" sz="1200" dirty="0" smtClean="0">
                <a:sym typeface="Wingdings" pitchFamily="2" charset="2"/>
              </a:rPr>
              <a:t>x</a:t>
            </a:r>
            <a:r>
              <a:rPr lang="en-US" sz="1400" dirty="0" smtClean="0">
                <a:sym typeface="Wingdings" pitchFamily="2" charset="2"/>
              </a:rPr>
              <a:t> 1 cm </a:t>
            </a:r>
            <a:r>
              <a:rPr lang="en-US" sz="1200" dirty="0" smtClean="0">
                <a:sym typeface="Wingdings" pitchFamily="2" charset="2"/>
              </a:rPr>
              <a:t>/</a:t>
            </a:r>
            <a:r>
              <a:rPr lang="en-US" sz="1400" dirty="0" smtClean="0">
                <a:sym typeface="Wingdings" pitchFamily="2" charset="2"/>
              </a:rPr>
              <a:t> </a:t>
            </a:r>
            <a:r>
              <a:rPr lang="en-US" sz="1400" b="1" i="1" dirty="0" smtClean="0">
                <a:sym typeface="Wingdings" pitchFamily="2" charset="2"/>
              </a:rPr>
              <a:t>V</a:t>
            </a:r>
            <a:r>
              <a:rPr lang="en-US" sz="1400" dirty="0" smtClean="0">
                <a:sym typeface="Wingdings" pitchFamily="2" charset="2"/>
              </a:rPr>
              <a:t> =</a:t>
            </a:r>
            <a:r>
              <a:rPr lang="en-US" sz="1400" dirty="0" smtClean="0"/>
              <a:t>1.6 </a:t>
            </a:r>
            <a:r>
              <a:rPr lang="en-US" sz="1400" dirty="0" err="1" smtClean="0"/>
              <a:t>mBq</a:t>
            </a:r>
            <a:r>
              <a:rPr lang="en-US" sz="1400" dirty="0" smtClean="0"/>
              <a:t> </a:t>
            </a:r>
            <a:r>
              <a:rPr lang="en-US" sz="1200" dirty="0" smtClean="0"/>
              <a:t>/</a:t>
            </a:r>
            <a:r>
              <a:rPr lang="en-US" sz="1400" dirty="0" smtClean="0"/>
              <a:t> </a:t>
            </a:r>
            <a:r>
              <a:rPr lang="en-US" sz="1400" b="1" i="1" dirty="0" smtClean="0"/>
              <a:t>V</a:t>
            </a:r>
            <a:r>
              <a:rPr lang="en-US" sz="1400" dirty="0" smtClean="0"/>
              <a:t> ≈ 11 </a:t>
            </a:r>
            <a:r>
              <a:rPr lang="en-US" sz="1400" dirty="0" err="1" smtClean="0"/>
              <a:t>mBq</a:t>
            </a:r>
            <a:r>
              <a:rPr lang="en-US" sz="1400" dirty="0" smtClean="0"/>
              <a:t>/m</a:t>
            </a:r>
            <a:r>
              <a:rPr lang="en-US" sz="1400" baseline="30000" dirty="0" smtClean="0"/>
              <a:t>3</a:t>
            </a:r>
          </a:p>
          <a:p>
            <a:pPr marL="228600" lvl="2"/>
            <a:r>
              <a:rPr lang="en-US" sz="1400" b="1" i="1" dirty="0" smtClean="0"/>
              <a:t>R</a:t>
            </a:r>
            <a:r>
              <a:rPr lang="en-US" sz="1400" b="1" i="1" baseline="-25000" dirty="0" smtClean="0"/>
              <a:t>210</a:t>
            </a:r>
            <a:r>
              <a:rPr lang="en-US" sz="1400" dirty="0" smtClean="0"/>
              <a:t> = (</a:t>
            </a:r>
            <a:r>
              <a:rPr lang="en-US" sz="1400" b="1" i="1" dirty="0" err="1" smtClean="0"/>
              <a:t>R</a:t>
            </a:r>
            <a:r>
              <a:rPr lang="en-US" sz="1400" b="1" i="1" baseline="-25000" dirty="0" err="1" smtClean="0"/>
              <a:t>Rn</a:t>
            </a:r>
            <a:r>
              <a:rPr lang="en-US" sz="1400" dirty="0" smtClean="0"/>
              <a:t> </a:t>
            </a:r>
            <a:r>
              <a:rPr lang="en-US" sz="1200" dirty="0" smtClean="0"/>
              <a:t>x</a:t>
            </a:r>
            <a:r>
              <a:rPr lang="en-US" sz="1400" dirty="0" smtClean="0"/>
              <a:t> </a:t>
            </a:r>
            <a:r>
              <a:rPr lang="en-US" sz="1400" b="1" i="1" dirty="0" smtClean="0"/>
              <a:t>f</a:t>
            </a:r>
            <a:r>
              <a:rPr lang="en-US" sz="1400" dirty="0" smtClean="0"/>
              <a:t> </a:t>
            </a:r>
            <a:r>
              <a:rPr lang="en-US" sz="1200" dirty="0" smtClean="0"/>
              <a:t>x</a:t>
            </a:r>
            <a:r>
              <a:rPr lang="en-US" sz="1400" dirty="0" smtClean="0"/>
              <a:t> </a:t>
            </a:r>
            <a:r>
              <a:rPr lang="en-US" sz="1400" b="1" i="1" dirty="0" smtClean="0"/>
              <a:t>V</a:t>
            </a:r>
            <a:r>
              <a:rPr lang="en-US" sz="1400" dirty="0" smtClean="0"/>
              <a:t> </a:t>
            </a:r>
            <a:r>
              <a:rPr lang="en-US" sz="1200" dirty="0" smtClean="0"/>
              <a:t>x</a:t>
            </a:r>
            <a:r>
              <a:rPr lang="en-US" sz="1400" dirty="0" smtClean="0"/>
              <a:t> </a:t>
            </a:r>
            <a:r>
              <a:rPr lang="en-US" sz="1400" b="1" i="1" dirty="0" err="1" smtClean="0"/>
              <a:t>t</a:t>
            </a:r>
            <a:r>
              <a:rPr lang="en-US" sz="1400" b="1" i="1" baseline="-25000" dirty="0" err="1" smtClean="0"/>
              <a:t>exp</a:t>
            </a:r>
            <a:r>
              <a:rPr lang="en-US" sz="1400" dirty="0" smtClean="0"/>
              <a:t> </a:t>
            </a:r>
            <a:r>
              <a:rPr lang="en-US" sz="1200" dirty="0" smtClean="0"/>
              <a:t>/</a:t>
            </a:r>
            <a:r>
              <a:rPr lang="en-US" sz="1400" dirty="0" smtClean="0"/>
              <a:t> </a:t>
            </a:r>
            <a:r>
              <a:rPr lang="en-US" sz="1400" b="1" dirty="0" smtClean="0">
                <a:sym typeface="Symbol"/>
              </a:rPr>
              <a:t></a:t>
            </a:r>
            <a:r>
              <a:rPr lang="en-US" sz="1400" b="1" baseline="-25000" dirty="0" smtClean="0"/>
              <a:t>210</a:t>
            </a:r>
            <a:r>
              <a:rPr lang="en-US" sz="1400" dirty="0" smtClean="0"/>
              <a:t>) </a:t>
            </a:r>
            <a:r>
              <a:rPr lang="en-US" sz="1200" dirty="0" smtClean="0"/>
              <a:t>x </a:t>
            </a:r>
            <a:r>
              <a:rPr lang="en-US" sz="1400" dirty="0" smtClean="0"/>
              <a:t>(</a:t>
            </a:r>
            <a:r>
              <a:rPr lang="en-US" sz="1200" i="1" dirty="0" smtClean="0"/>
              <a:t>air exchange rate</a:t>
            </a:r>
            <a:r>
              <a:rPr lang="en-US" sz="1400" dirty="0" smtClean="0"/>
              <a:t> </a:t>
            </a:r>
            <a:r>
              <a:rPr lang="en-US" sz="1200" dirty="0" smtClean="0"/>
              <a:t>/</a:t>
            </a:r>
            <a:r>
              <a:rPr lang="en-US" sz="1400" dirty="0" smtClean="0"/>
              <a:t> </a:t>
            </a:r>
            <a:r>
              <a:rPr lang="en-US" sz="1400" b="1" i="1" dirty="0" smtClean="0">
                <a:sym typeface="Symbol"/>
              </a:rPr>
              <a:t></a:t>
            </a:r>
            <a:r>
              <a:rPr lang="en-US" sz="1400" b="1" i="1" baseline="-25000" dirty="0" err="1" smtClean="0"/>
              <a:t>Rn</a:t>
            </a:r>
            <a:r>
              <a:rPr lang="en-US" sz="1400" dirty="0" smtClean="0"/>
              <a:t>) = (0.22–22 </a:t>
            </a:r>
            <a:r>
              <a:rPr lang="el-GR" sz="1400" dirty="0" smtClean="0"/>
              <a:t>μ</a:t>
            </a:r>
            <a:r>
              <a:rPr lang="en-US" sz="1400" dirty="0" err="1" smtClean="0"/>
              <a:t>Bq</a:t>
            </a:r>
            <a:r>
              <a:rPr lang="en-US" sz="1400" dirty="0" smtClean="0"/>
              <a:t>) </a:t>
            </a:r>
            <a:r>
              <a:rPr lang="en-US" sz="1200" dirty="0" smtClean="0"/>
              <a:t>x </a:t>
            </a:r>
            <a:r>
              <a:rPr lang="en-US" sz="1400" dirty="0" smtClean="0"/>
              <a:t>(1 hr / 5.5 d) ≈ </a:t>
            </a:r>
            <a:r>
              <a:rPr lang="en-US" sz="1400" b="1" dirty="0" smtClean="0">
                <a:solidFill>
                  <a:srgbClr val="FF0000"/>
                </a:solidFill>
              </a:rPr>
              <a:t>0.002–0.2 </a:t>
            </a:r>
            <a:r>
              <a:rPr lang="el-GR" sz="1400" b="1" dirty="0" smtClean="0">
                <a:solidFill>
                  <a:srgbClr val="FF0000"/>
                </a:solidFill>
              </a:rPr>
              <a:t>μ</a:t>
            </a:r>
            <a:r>
              <a:rPr lang="en-US" sz="1400" b="1" dirty="0" err="1" smtClean="0">
                <a:solidFill>
                  <a:srgbClr val="FF0000"/>
                </a:solidFill>
              </a:rPr>
              <a:t>Bq</a:t>
            </a:r>
            <a:endParaRPr lang="en-US" sz="1400" dirty="0" smtClean="0"/>
          </a:p>
          <a:p>
            <a:pPr marL="3175" lvl="1"/>
            <a:endParaRPr lang="en-US" sz="1200" dirty="0" smtClean="0"/>
          </a:p>
          <a:p>
            <a:pPr marL="3175" lvl="1"/>
            <a:r>
              <a:rPr lang="en-US" dirty="0" smtClean="0">
                <a:solidFill>
                  <a:srgbClr val="FF0000"/>
                </a:solidFill>
              </a:rPr>
              <a:t>Compare to surface specification of 25 </a:t>
            </a:r>
            <a:r>
              <a:rPr lang="en-US" dirty="0" err="1" smtClean="0">
                <a:solidFill>
                  <a:srgbClr val="FF0000"/>
                </a:solidFill>
              </a:rPr>
              <a:t>nBq</a:t>
            </a:r>
            <a:r>
              <a:rPr lang="en-US" dirty="0" smtClean="0">
                <a:solidFill>
                  <a:srgbClr val="FF0000"/>
                </a:solidFill>
              </a:rPr>
              <a:t>/cm</a:t>
            </a:r>
            <a:r>
              <a:rPr lang="en-US" baseline="30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 for 157 cm</a:t>
            </a:r>
            <a:r>
              <a:rPr lang="en-US" baseline="30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 detector faces </a:t>
            </a:r>
            <a:r>
              <a:rPr lang="en-US" sz="1400" dirty="0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4 </a:t>
            </a:r>
            <a:r>
              <a:rPr lang="el-GR" b="1" dirty="0" smtClean="0">
                <a:solidFill>
                  <a:srgbClr val="FF0000"/>
                </a:solidFill>
                <a:sym typeface="Wingdings" pitchFamily="2" charset="2"/>
              </a:rPr>
              <a:t>μ</a:t>
            </a:r>
            <a:r>
              <a:rPr lang="en-US" b="1" dirty="0" err="1" smtClean="0">
                <a:solidFill>
                  <a:srgbClr val="FF0000"/>
                </a:solidFill>
                <a:sym typeface="Wingdings" pitchFamily="2" charset="2"/>
              </a:rPr>
              <a:t>Bq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42915" y="1239140"/>
            <a:ext cx="16362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schemeClr val="accent6">
                    <a:lumMod val="75000"/>
                  </a:schemeClr>
                </a:solidFill>
              </a:rPr>
              <a:t>fractional surface area</a:t>
            </a:r>
            <a:endParaRPr lang="en-US" sz="12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4794191" y="1546788"/>
            <a:ext cx="230737" cy="9400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1853" y="357014"/>
            <a:ext cx="80570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Carbon-based Filters — Price Comparison </a:t>
            </a:r>
            <a:endParaRPr lang="en-US" sz="3600" dirty="0"/>
          </a:p>
        </p:txBody>
      </p:sp>
      <p:pic>
        <p:nvPicPr>
          <p:cNvPr id="3" name="Content Placeholder 4" descr="RadonAketo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289" t="2298" r="370"/>
          <a:stretch/>
        </p:blipFill>
        <p:spPr>
          <a:xfrm>
            <a:off x="2078432" y="1805488"/>
            <a:ext cx="6418262" cy="215900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172094" y="3888288"/>
          <a:ext cx="632459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4999"/>
                <a:gridCol w="1828800"/>
                <a:gridCol w="2590800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90 m</a:t>
                      </a:r>
                      <a:r>
                        <a:rPr lang="en-US" baseline="30000" dirty="0" smtClean="0"/>
                        <a:t>3</a:t>
                      </a:r>
                      <a:r>
                        <a:rPr lang="en-US" dirty="0" smtClean="0"/>
                        <a:t>/h</a:t>
                      </a:r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&gt;40</a:t>
                      </a:r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40 000,-</a:t>
                      </a:r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</a:tr>
            </a:tbl>
          </a:graphicData>
        </a:graphic>
      </p:graphicFrame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7341837" y="4796772"/>
            <a:ext cx="17466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i="1" dirty="0" smtClean="0">
                <a:solidFill>
                  <a:srgbClr val="FF6600"/>
                </a:solidFill>
              </a:rPr>
              <a:t>Hardware only</a:t>
            </a:r>
            <a:endParaRPr lang="en-US" i="1" dirty="0">
              <a:solidFill>
                <a:srgbClr val="FF6600"/>
              </a:solidFill>
            </a:endParaRPr>
          </a:p>
        </p:txBody>
      </p:sp>
      <p:sp>
        <p:nvSpPr>
          <p:cNvPr id="6" name="Left Brace 5"/>
          <p:cNvSpPr/>
          <p:nvPr/>
        </p:nvSpPr>
        <p:spPr>
          <a:xfrm>
            <a:off x="1571374" y="1750944"/>
            <a:ext cx="541538" cy="2148396"/>
          </a:xfrm>
          <a:prstGeom prst="leftBrace">
            <a:avLst>
              <a:gd name="adj1" fmla="val 68989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0940" y="2177059"/>
            <a:ext cx="13643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Continuous</a:t>
            </a:r>
          </a:p>
          <a:p>
            <a:pPr algn="ctr"/>
            <a:r>
              <a:rPr lang="en-US" sz="1600" dirty="0" smtClean="0"/>
              <a:t>system</a:t>
            </a:r>
          </a:p>
          <a:p>
            <a:pPr algn="ctr"/>
            <a:r>
              <a:rPr lang="en-US" sz="1600" dirty="0" smtClean="0"/>
              <a:t>commercially</a:t>
            </a:r>
          </a:p>
          <a:p>
            <a:pPr algn="ctr"/>
            <a:r>
              <a:rPr lang="en-US" sz="1600" dirty="0" smtClean="0"/>
              <a:t>available from</a:t>
            </a:r>
          </a:p>
          <a:p>
            <a:pPr algn="ctr"/>
            <a:r>
              <a:rPr lang="en-US" sz="1600" dirty="0" err="1" smtClean="0"/>
              <a:t>Ateko</a:t>
            </a:r>
            <a:endParaRPr lang="en-US" sz="1600" dirty="0"/>
          </a:p>
        </p:txBody>
      </p:sp>
      <p:cxnSp>
        <p:nvCxnSpPr>
          <p:cNvPr id="8" name="Straight Arrow Connector 7"/>
          <p:cNvCxnSpPr>
            <a:stCxn id="5" idx="0"/>
          </p:cNvCxnSpPr>
          <p:nvPr/>
        </p:nvCxnSpPr>
        <p:spPr>
          <a:xfrm rot="16200000" flipV="1">
            <a:off x="7942352" y="4523945"/>
            <a:ext cx="435793" cy="109861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0" y="3777317"/>
            <a:ext cx="17466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FF6600"/>
                </a:solidFill>
              </a:rPr>
              <a:t>Syracuse</a:t>
            </a:r>
          </a:p>
          <a:p>
            <a:pPr algn="ctr"/>
            <a:r>
              <a:rPr lang="en-US" sz="1600" dirty="0" smtClean="0">
                <a:solidFill>
                  <a:srgbClr val="FF6600"/>
                </a:solidFill>
              </a:rPr>
              <a:t>Vacuum-swing</a:t>
            </a:r>
            <a:endParaRPr lang="en-US" sz="1600" dirty="0">
              <a:solidFill>
                <a:srgbClr val="FF66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518082" y="4078481"/>
            <a:ext cx="497153" cy="3394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70024" y="4999303"/>
            <a:ext cx="864834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9"/>
                </a:solidFill>
              </a:rPr>
              <a:t>What performance is needed?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  Depends on leak/emanation rates in clean room and ultimate</a:t>
            </a:r>
          </a:p>
          <a:p>
            <a:pPr lvl="1"/>
            <a:r>
              <a:rPr lang="en-US" sz="2000" dirty="0" smtClean="0"/>
              <a:t>    concentration needed</a:t>
            </a:r>
          </a:p>
          <a:p>
            <a:pPr lvl="1"/>
            <a:endParaRPr lang="en-US" sz="1050" dirty="0" smtClean="0">
              <a:solidFill>
                <a:srgbClr val="000099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SDSM&amp;T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905000"/>
            <a:ext cx="5032375" cy="359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60350" y="984250"/>
            <a:ext cx="3176588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/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sz="20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7772400" y="838200"/>
            <a:ext cx="1116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>
                <a:solidFill>
                  <a:schemeClr val="bg1"/>
                </a:solidFill>
              </a:rPr>
              <a:t>J. Collar</a:t>
            </a:r>
          </a:p>
        </p:txBody>
      </p:sp>
      <p:sp>
        <p:nvSpPr>
          <p:cNvPr id="5" name="Content Placeholder 7"/>
          <p:cNvSpPr txBox="1">
            <a:spLocks/>
          </p:cNvSpPr>
          <p:nvPr/>
        </p:nvSpPr>
        <p:spPr bwMode="auto">
          <a:xfrm>
            <a:off x="228600" y="555676"/>
            <a:ext cx="8610600" cy="1427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87" tIns="44450" rIns="90487" bIns="4445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Monotype Sorts" charset="0"/>
              <a:buChar char=""/>
              <a:defRPr sz="2000">
                <a:solidFill>
                  <a:schemeClr val="accent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Char char="—"/>
              <a:defRPr>
                <a:solidFill>
                  <a:schemeClr val="accent2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endParaRPr lang="en-US" dirty="0" smtClean="0">
              <a:cs typeface="+mn-cs"/>
            </a:endParaRPr>
          </a:p>
          <a:p>
            <a:pPr>
              <a:defRPr/>
            </a:pPr>
            <a:r>
              <a:rPr lang="en-US" dirty="0" smtClean="0">
                <a:cs typeface="+mn-cs"/>
              </a:rPr>
              <a:t>Based closely on Princeton design for </a:t>
            </a:r>
            <a:r>
              <a:rPr lang="en-US" dirty="0" err="1" smtClean="0">
                <a:cs typeface="+mn-cs"/>
              </a:rPr>
              <a:t>Borexino</a:t>
            </a:r>
            <a:r>
              <a:rPr lang="en-US" dirty="0" smtClean="0">
                <a:cs typeface="+mn-cs"/>
              </a:rPr>
              <a:t> </a:t>
            </a:r>
            <a:r>
              <a:rPr lang="en-US" sz="1800" dirty="0" smtClean="0">
                <a:cs typeface="+mn-cs"/>
              </a:rPr>
              <a:t>(</a:t>
            </a:r>
            <a:r>
              <a:rPr lang="en-US" sz="1800" i="1" dirty="0" smtClean="0">
                <a:cs typeface="+mn-cs"/>
              </a:rPr>
              <a:t>described well in </a:t>
            </a:r>
            <a:r>
              <a:rPr lang="en-US" sz="1800" i="1" dirty="0" err="1" smtClean="0">
                <a:cs typeface="+mn-cs"/>
              </a:rPr>
              <a:t>Pocar</a:t>
            </a:r>
            <a:r>
              <a:rPr lang="en-US" sz="1800" i="1" dirty="0" smtClean="0">
                <a:cs typeface="+mn-cs"/>
              </a:rPr>
              <a:t> thesis, and thanks to T. </a:t>
            </a:r>
            <a:r>
              <a:rPr lang="en-US" sz="1800" i="1" dirty="0" err="1" smtClean="0">
                <a:cs typeface="+mn-cs"/>
              </a:rPr>
              <a:t>Shutt</a:t>
            </a:r>
            <a:r>
              <a:rPr lang="en-US" sz="1800" i="1" dirty="0" smtClean="0">
                <a:cs typeface="+mn-cs"/>
              </a:rPr>
              <a:t>, A. </a:t>
            </a:r>
            <a:r>
              <a:rPr lang="en-US" sz="1800" i="1" dirty="0" err="1" smtClean="0">
                <a:cs typeface="+mn-cs"/>
              </a:rPr>
              <a:t>Hallin</a:t>
            </a:r>
            <a:r>
              <a:rPr lang="en-US" sz="1800" i="1" dirty="0" smtClean="0">
                <a:cs typeface="+mn-cs"/>
              </a:rPr>
              <a:t>, A. </a:t>
            </a:r>
            <a:r>
              <a:rPr lang="en-US" sz="1800" i="1" dirty="0" err="1" smtClean="0">
                <a:cs typeface="+mn-cs"/>
              </a:rPr>
              <a:t>Pocar</a:t>
            </a:r>
            <a:r>
              <a:rPr lang="en-US" sz="1800" i="1" dirty="0" smtClean="0">
                <a:cs typeface="+mn-cs"/>
              </a:rPr>
              <a:t> for discussions</a:t>
            </a:r>
            <a:r>
              <a:rPr lang="en-US" sz="1800" dirty="0" smtClean="0">
                <a:cs typeface="+mn-cs"/>
              </a:rPr>
              <a:t>)</a:t>
            </a:r>
            <a:endParaRPr lang="en-US" dirty="0" smtClean="0"/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endParaRPr lang="en-US" dirty="0" smtClean="0"/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endParaRPr lang="en-US" dirty="0" smtClean="0"/>
          </a:p>
          <a:p>
            <a:pPr lvl="1">
              <a:defRPr/>
            </a:pPr>
            <a:endParaRPr lang="en-US" dirty="0"/>
          </a:p>
          <a:p>
            <a:pPr lvl="1">
              <a:lnSpc>
                <a:spcPct val="120000"/>
              </a:lnSpc>
              <a:defRPr/>
            </a:pPr>
            <a:endParaRPr lang="en-US" dirty="0" smtClean="0"/>
          </a:p>
          <a:p>
            <a:pPr lvl="1">
              <a:lnSpc>
                <a:spcPct val="120000"/>
              </a:lnSpc>
              <a:defRPr/>
            </a:pPr>
            <a:endParaRPr lang="en-US" dirty="0" smtClean="0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273675" y="1944688"/>
            <a:ext cx="38703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/>
              <a:t>SU cost 		SDSMT added 	</a:t>
            </a:r>
          </a:p>
          <a:p>
            <a:r>
              <a:rPr lang="en-US" sz="1800"/>
              <a:t>(10 years later)	cost (now)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5237163" y="2463800"/>
            <a:ext cx="3525837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/>
              <a:t>9k		        19k</a:t>
            </a:r>
          </a:p>
          <a:p>
            <a:pPr>
              <a:lnSpc>
                <a:spcPct val="110000"/>
              </a:lnSpc>
            </a:pPr>
            <a:r>
              <a:rPr lang="en-US" sz="1600">
                <a:solidFill>
                  <a:srgbClr val="FF0000"/>
                </a:solidFill>
              </a:rPr>
              <a:t>1.5k</a:t>
            </a:r>
            <a:r>
              <a:rPr lang="en-US" sz="1600"/>
              <a:t> 		          3.3k</a:t>
            </a:r>
          </a:p>
          <a:p>
            <a:pPr>
              <a:lnSpc>
                <a:spcPct val="110000"/>
              </a:lnSpc>
            </a:pPr>
            <a:r>
              <a:rPr lang="en-US" sz="1600">
                <a:solidFill>
                  <a:srgbClr val="FF0000"/>
                </a:solidFill>
              </a:rPr>
              <a:t>10k</a:t>
            </a:r>
            <a:r>
              <a:rPr lang="en-US" sz="1600"/>
              <a:t> 		        10k</a:t>
            </a:r>
          </a:p>
          <a:p>
            <a:pPr>
              <a:lnSpc>
                <a:spcPct val="110000"/>
              </a:lnSpc>
            </a:pPr>
            <a:r>
              <a:rPr lang="en-US" sz="1600"/>
              <a:t>7k		</a:t>
            </a:r>
          </a:p>
          <a:p>
            <a:pPr>
              <a:lnSpc>
                <a:spcPct val="110000"/>
              </a:lnSpc>
            </a:pPr>
            <a:r>
              <a:rPr lang="en-US" sz="1600"/>
              <a:t>7.5k</a:t>
            </a:r>
          </a:p>
          <a:p>
            <a:pPr>
              <a:lnSpc>
                <a:spcPct val="110000"/>
              </a:lnSpc>
            </a:pPr>
            <a:r>
              <a:rPr lang="en-US" sz="1600"/>
              <a:t>(none)		          0.7k</a:t>
            </a:r>
          </a:p>
          <a:p>
            <a:pPr>
              <a:lnSpc>
                <a:spcPct val="110000"/>
              </a:lnSpc>
            </a:pPr>
            <a:r>
              <a:rPr lang="en-US" sz="1600"/>
              <a:t>1k		          0.4k</a:t>
            </a:r>
          </a:p>
          <a:p>
            <a:pPr>
              <a:lnSpc>
                <a:spcPct val="110000"/>
              </a:lnSpc>
            </a:pPr>
            <a:r>
              <a:rPr lang="en-US" sz="1600"/>
              <a:t>6k including gauges</a:t>
            </a:r>
          </a:p>
          <a:p>
            <a:pPr>
              <a:lnSpc>
                <a:spcPct val="110000"/>
              </a:lnSpc>
            </a:pPr>
            <a:r>
              <a:rPr lang="en-US" sz="1600"/>
              <a:t>5k + 8k chiller	          3k (later)</a:t>
            </a:r>
          </a:p>
          <a:p>
            <a:pPr>
              <a:lnSpc>
                <a:spcPct val="150000"/>
              </a:lnSpc>
            </a:pPr>
            <a:r>
              <a:rPr lang="en-US" sz="1600"/>
              <a:t>55k		     + 36k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5334000" y="5449888"/>
            <a:ext cx="1371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/>
              <a:t>no radon source	</a:t>
            </a: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2633663" y="2097088"/>
            <a:ext cx="15636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2002 Princeton</a:t>
            </a: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2133600" y="2754313"/>
            <a:ext cx="13128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(0.3 t) (0.8 t)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5029200" y="5011738"/>
            <a:ext cx="3657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5029200" y="5392738"/>
            <a:ext cx="3657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7315200" y="5486400"/>
            <a:ext cx="1600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/>
              <a:t>$8k pylon radon source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294547" y="165149"/>
            <a:ext cx="44886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/>
              <a:t>VSA Cost Breakdown</a:t>
            </a:r>
            <a:endParaRPr lang="en-US" sz="400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SDSM&amp;T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5112" y="339922"/>
            <a:ext cx="7030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VSA Example – Syracuse Clean Room</a:t>
            </a:r>
            <a:endParaRPr lang="en-US" sz="3600" dirty="0"/>
          </a:p>
        </p:txBody>
      </p:sp>
      <p:pic>
        <p:nvPicPr>
          <p:cNvPr id="4" name="Content Placeholder 3" descr="clean_roo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78" t="6165" r="16181" b="10743"/>
          <a:stretch>
            <a:fillRect/>
          </a:stretch>
        </p:blipFill>
        <p:spPr>
          <a:xfrm>
            <a:off x="4007389" y="2837200"/>
            <a:ext cx="4965695" cy="38541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3156" y="1150841"/>
            <a:ext cx="7253139" cy="5447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ym typeface="Wingdings" pitchFamily="2" charset="2"/>
              </a:rPr>
              <a:t> All aluminum panels/extrusions with thick polycarbonate windows:</a:t>
            </a:r>
          </a:p>
          <a:p>
            <a:pPr marL="285750" lvl="1"/>
            <a:r>
              <a:rPr lang="en-US" sz="1200" dirty="0" smtClean="0">
                <a:sym typeface="Wingdings" pitchFamily="2" charset="2"/>
              </a:rPr>
              <a:t>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 Minimize radon emanation 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&amp;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 permeation</a:t>
            </a:r>
          </a:p>
          <a:p>
            <a:pPr marL="285750" lvl="1"/>
            <a:r>
              <a:rPr lang="en-US" sz="1200" dirty="0" smtClean="0">
                <a:sym typeface="Wingdings" pitchFamily="2" charset="2"/>
              </a:rPr>
              <a:t>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 Very leak tight via butyl-rubber seals and butyl-backed Al foil tape</a:t>
            </a:r>
          </a:p>
          <a:p>
            <a:pPr marL="285750" lvl="1"/>
            <a:endParaRPr lang="en-US" sz="600" dirty="0" smtClean="0">
              <a:solidFill>
                <a:schemeClr val="accent6">
                  <a:lumMod val="75000"/>
                </a:schemeClr>
              </a:solidFill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Designed for 30 </a:t>
            </a:r>
            <a:r>
              <a:rPr lang="en-US" dirty="0" err="1" smtClean="0"/>
              <a:t>cfm</a:t>
            </a:r>
            <a:r>
              <a:rPr lang="en-US" dirty="0" smtClean="0"/>
              <a:t> low-radon makeup air … ultimately used 30 to 50 </a:t>
            </a:r>
            <a:r>
              <a:rPr lang="en-US" dirty="0" err="1" smtClean="0"/>
              <a:t>cfm</a:t>
            </a:r>
            <a:endParaRPr lang="en-US" dirty="0" smtClean="0"/>
          </a:p>
          <a:p>
            <a:endParaRPr lang="en-US" sz="600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8’ x 12’ x 8’ high with 4’ x 8’ anteroom </a:t>
            </a:r>
          </a:p>
          <a:p>
            <a:pPr marL="285750" lvl="1"/>
            <a:r>
              <a:rPr lang="en-US" sz="1200" dirty="0" smtClean="0">
                <a:sym typeface="Wingdings" pitchFamily="2" charset="2"/>
              </a:rPr>
              <a:t>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 as small as would be practical</a:t>
            </a:r>
          </a:p>
          <a:p>
            <a:endParaRPr lang="en-US" sz="600" dirty="0" smtClean="0"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ym typeface="Wingdings" pitchFamily="2" charset="2"/>
              </a:rPr>
              <a:t> HVAC external to clean room:</a:t>
            </a:r>
          </a:p>
          <a:p>
            <a:pPr marL="285750" lvl="1"/>
            <a:r>
              <a:rPr lang="en-US" sz="1200" dirty="0" smtClean="0">
                <a:sym typeface="Wingdings" pitchFamily="2" charset="2"/>
              </a:rPr>
              <a:t>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For heating, cooling, humidifying </a:t>
            </a:r>
          </a:p>
          <a:p>
            <a:pPr marL="285750" lvl="1"/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      &amp;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recirculating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 CR air</a:t>
            </a:r>
          </a:p>
          <a:p>
            <a:pPr marL="285750" lvl="1"/>
            <a:r>
              <a:rPr lang="en-US" sz="1200" dirty="0" smtClean="0">
                <a:sym typeface="Wingdings" pitchFamily="2" charset="2"/>
              </a:rPr>
              <a:t>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Efforts to make leak tight, but</a:t>
            </a:r>
          </a:p>
          <a:p>
            <a:pPr marL="285750" lvl="1"/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     ultimate limiting factor</a:t>
            </a:r>
          </a:p>
          <a:p>
            <a:pPr marL="285750" lvl="1"/>
            <a:endParaRPr lang="en-US" sz="600" dirty="0" smtClean="0"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ym typeface="Wingdings" pitchFamily="2" charset="2"/>
              </a:rPr>
              <a:t> Aged water for humidification</a:t>
            </a:r>
          </a:p>
          <a:p>
            <a:endParaRPr lang="en-US" sz="600" dirty="0" smtClean="0"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ym typeface="Wingdings" pitchFamily="2" charset="2"/>
              </a:rPr>
              <a:t> Fast HEPA filtration:</a:t>
            </a:r>
          </a:p>
          <a:p>
            <a:pPr marL="285750" lvl="1"/>
            <a:r>
              <a:rPr lang="en-US" sz="1200" dirty="0" smtClean="0">
                <a:sym typeface="Wingdings" pitchFamily="2" charset="2"/>
              </a:rPr>
              <a:t>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~1000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cfm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 recirculation</a:t>
            </a:r>
          </a:p>
          <a:p>
            <a:pPr marL="285750" lvl="1"/>
            <a:r>
              <a:rPr lang="en-US" sz="1200" dirty="0" smtClean="0">
                <a:sym typeface="Wingdings" pitchFamily="2" charset="2"/>
              </a:rPr>
              <a:t>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~1 air exchange per 30 seconds</a:t>
            </a:r>
          </a:p>
          <a:p>
            <a:pPr marL="285750" lvl="1"/>
            <a:r>
              <a:rPr lang="en-US" sz="1200" dirty="0" smtClean="0">
                <a:sym typeface="Wingdings" pitchFamily="2" charset="2"/>
              </a:rPr>
              <a:t>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Trap daughters preferentially</a:t>
            </a:r>
          </a:p>
          <a:p>
            <a:pPr marL="285750" lvl="1"/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     in HEPA filters … up to 10x lower</a:t>
            </a:r>
          </a:p>
          <a:p>
            <a:pPr marL="285750" lvl="1"/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     even before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Rn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 mitigation</a:t>
            </a:r>
          </a:p>
          <a:p>
            <a:endParaRPr lang="en-US" dirty="0" smtClean="0">
              <a:sym typeface="Wingdings" pitchFamily="2" charset="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60945" y="6356350"/>
            <a:ext cx="2133600" cy="365125"/>
          </a:xfrm>
        </p:spPr>
        <p:txBody>
          <a:bodyPr/>
          <a:lstStyle/>
          <a:p>
            <a:pPr algn="l"/>
            <a:fld id="{B6F15528-21DE-4FAA-801E-634DDDAF4B2B}" type="slidenum">
              <a:rPr lang="en-US" smtClean="0"/>
              <a:pPr algn="l"/>
              <a:t>27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3608034" y="6054312"/>
            <a:ext cx="5562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/>
              <a:t>Opened up tank after first month commissioning, found carbon still in good shape &amp; well packed.</a:t>
            </a:r>
          </a:p>
        </p:txBody>
      </p:sp>
      <p:sp>
        <p:nvSpPr>
          <p:cNvPr id="3" name="Rectangle 2"/>
          <p:cNvSpPr/>
          <p:nvPr/>
        </p:nvSpPr>
        <p:spPr>
          <a:xfrm>
            <a:off x="1717271" y="101502"/>
            <a:ext cx="56924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/>
              <a:t>Activated-Carbon Columns</a:t>
            </a:r>
            <a:endParaRPr lang="en-US" sz="4000" dirty="0"/>
          </a:p>
        </p:txBody>
      </p:sp>
      <p:pic>
        <p:nvPicPr>
          <p:cNvPr id="4" name="Picture 2" descr="C:\Users\raybunker\Pictures\Science\SU Uploaded\Originals\Radon Mitigation\Carbon Cleaning - Mar 2012\P1020108.JPG"/>
          <p:cNvPicPr>
            <a:picLocks noChangeAspect="1" noChangeArrowheads="1"/>
          </p:cNvPicPr>
          <p:nvPr/>
        </p:nvPicPr>
        <p:blipFill>
          <a:blip r:embed="rId2" cstate="print"/>
          <a:srcRect l="21156" t="31560" b="19525"/>
          <a:stretch>
            <a:fillRect/>
          </a:stretch>
        </p:blipFill>
        <p:spPr bwMode="auto">
          <a:xfrm>
            <a:off x="165100" y="3721100"/>
            <a:ext cx="34544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raybunker\Pictures\Science\SU Uploaded\Originals\Radon Mitigation\Carbon Cleaning - Mar 2012\P1020109.JPG"/>
          <p:cNvPicPr>
            <a:picLocks noChangeAspect="1" noChangeArrowheads="1"/>
          </p:cNvPicPr>
          <p:nvPr/>
        </p:nvPicPr>
        <p:blipFill>
          <a:blip r:embed="rId3" cstate="print"/>
          <a:srcRect t="10484" b="55084"/>
          <a:stretch>
            <a:fillRect/>
          </a:stretch>
        </p:blipFill>
        <p:spPr bwMode="auto">
          <a:xfrm>
            <a:off x="127000" y="2019300"/>
            <a:ext cx="3530600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14300" y="901700"/>
            <a:ext cx="3530600" cy="107791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/>
              <a:t>Calgon Coconut Activated Carbon</a:t>
            </a:r>
          </a:p>
          <a:p>
            <a:pPr algn="ctr"/>
            <a:r>
              <a:rPr lang="en-US" sz="1600" b="1"/>
              <a:t>Product OVC Plus 4x8 (mesh)</a:t>
            </a:r>
          </a:p>
          <a:p>
            <a:pPr algn="ctr"/>
            <a:r>
              <a:rPr lang="en-US" sz="1600" b="1"/>
              <a:t>Multiply rinsed, then dried</a:t>
            </a:r>
          </a:p>
          <a:p>
            <a:pPr algn="ctr"/>
            <a:r>
              <a:rPr lang="en-US" sz="1600" b="1"/>
              <a:t>under high-flow fume hoods</a:t>
            </a:r>
          </a:p>
        </p:txBody>
      </p:sp>
      <p:pic>
        <p:nvPicPr>
          <p:cNvPr id="7" name="Picture 7" descr="C:\Users\raybunker\Pictures\Science\SU Uploaded\Originals\Radon Mitigation\System Status\Mechanical Room  - Mar 2012\P1020135.JPG"/>
          <p:cNvPicPr>
            <a:picLocks noChangeAspect="1" noChangeArrowheads="1"/>
          </p:cNvPicPr>
          <p:nvPr/>
        </p:nvPicPr>
        <p:blipFill>
          <a:blip r:embed="rId4" cstate="print"/>
          <a:srcRect t="24774" r="3000" b="841"/>
          <a:stretch>
            <a:fillRect/>
          </a:stretch>
        </p:blipFill>
        <p:spPr bwMode="auto">
          <a:xfrm>
            <a:off x="3733800" y="2963863"/>
            <a:ext cx="5313363" cy="305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raybunker\Pictures\Science\SU Uploaded\Originals\Radon Mitigation\System Status\Spring Loading - Aug 10, 2012\P1020577.JPG"/>
          <p:cNvPicPr>
            <a:picLocks noChangeAspect="1" noChangeArrowheads="1"/>
          </p:cNvPicPr>
          <p:nvPr/>
        </p:nvPicPr>
        <p:blipFill>
          <a:blip r:embed="rId5" cstate="print"/>
          <a:srcRect l="-330" t="22301" r="-473" b="20818"/>
          <a:stretch>
            <a:fillRect/>
          </a:stretch>
        </p:blipFill>
        <p:spPr bwMode="auto">
          <a:xfrm>
            <a:off x="6179144" y="906463"/>
            <a:ext cx="266700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131682" y="1173163"/>
            <a:ext cx="1765300" cy="157003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/>
              <a:t>Two Identical</a:t>
            </a:r>
          </a:p>
          <a:p>
            <a:pPr algn="ctr">
              <a:defRPr/>
            </a:pPr>
            <a:r>
              <a:rPr lang="en-US" sz="1600" b="1" dirty="0"/>
              <a:t>Stainless-steel</a:t>
            </a:r>
          </a:p>
          <a:p>
            <a:pPr algn="ctr">
              <a:defRPr/>
            </a:pPr>
            <a:r>
              <a:rPr lang="en-US" sz="1600" b="1" dirty="0"/>
              <a:t>Vacuum Vessels</a:t>
            </a:r>
          </a:p>
          <a:p>
            <a:pPr algn="ctr">
              <a:defRPr/>
            </a:pPr>
            <a:r>
              <a:rPr lang="en-US" sz="1600" b="1" dirty="0"/>
              <a:t>Filled with </a:t>
            </a:r>
          </a:p>
          <a:p>
            <a:pPr algn="ctr">
              <a:defRPr/>
            </a:pPr>
            <a:r>
              <a:rPr lang="en-US" sz="1600" b="1" dirty="0"/>
              <a:t>~</a:t>
            </a:r>
            <a:r>
              <a:rPr lang="en-US" sz="1600" b="1" dirty="0" smtClean="0"/>
              <a:t>125 </a:t>
            </a:r>
            <a:r>
              <a:rPr lang="en-US" sz="1600" b="1" dirty="0"/>
              <a:t>kg each</a:t>
            </a:r>
            <a:r>
              <a:rPr lang="en-US" sz="1400" b="1" dirty="0"/>
              <a:t> &amp;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000099"/>
                </a:solidFill>
              </a:rPr>
              <a:t>Spring Loaded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raybunker\Documents\Physics\Conferences\LRT 2013\Mitigation Talk\Annotated Top.png"/>
          <p:cNvPicPr>
            <a:picLocks noChangeAspect="1" noChangeArrowheads="1"/>
          </p:cNvPicPr>
          <p:nvPr/>
        </p:nvPicPr>
        <p:blipFill>
          <a:blip r:embed="rId2" cstate="print"/>
          <a:srcRect l="1299" t="3464" r="1744" b="5113"/>
          <a:stretch>
            <a:fillRect/>
          </a:stretch>
        </p:blipFill>
        <p:spPr bwMode="auto">
          <a:xfrm>
            <a:off x="582966" y="722906"/>
            <a:ext cx="7948474" cy="55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301790" y="40812"/>
            <a:ext cx="6517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The Syracuse VSA </a:t>
            </a:r>
            <a:r>
              <a:rPr lang="en-US" sz="3200" dirty="0" smtClean="0">
                <a:solidFill>
                  <a:srgbClr val="A6A200"/>
                </a:solidFill>
              </a:rPr>
              <a:t>(now at SDSM&amp;T)</a:t>
            </a:r>
            <a:endParaRPr lang="en-US" sz="3600" dirty="0">
              <a:solidFill>
                <a:srgbClr val="A6A2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SDSM&amp;T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93876"/>
            <a:ext cx="9144000" cy="856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CDMS technique — ionization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&amp;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phonons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4298533" y="187881"/>
            <a:ext cx="2290274" cy="709301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6922093" y="220639"/>
            <a:ext cx="2033900" cy="709301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7" name="Group 156"/>
          <p:cNvGrpSpPr/>
          <p:nvPr/>
        </p:nvGrpSpPr>
        <p:grpSpPr>
          <a:xfrm>
            <a:off x="299934" y="1579878"/>
            <a:ext cx="3960380" cy="3950056"/>
            <a:chOff x="299934" y="1579878"/>
            <a:chExt cx="3960380" cy="3950056"/>
          </a:xfrm>
        </p:grpSpPr>
        <p:sp>
          <p:nvSpPr>
            <p:cNvPr id="9" name="TextBox 8"/>
            <p:cNvSpPr txBox="1"/>
            <p:nvPr/>
          </p:nvSpPr>
          <p:spPr>
            <a:xfrm>
              <a:off x="299934" y="4698937"/>
              <a:ext cx="3960380" cy="830997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C00000"/>
                  </a:solidFill>
                </a:rPr>
                <a:t>NR causes ≈20–30% ionization</a:t>
              </a:r>
            </a:p>
            <a:p>
              <a:pPr algn="ctr"/>
              <a:r>
                <a:rPr lang="en-US" sz="2400" dirty="0" smtClean="0">
                  <a:solidFill>
                    <a:srgbClr val="C00000"/>
                  </a:solidFill>
                </a:rPr>
                <a:t>relative to equal-energy ER </a:t>
              </a:r>
            </a:p>
          </p:txBody>
        </p:sp>
        <p:grpSp>
          <p:nvGrpSpPr>
            <p:cNvPr id="7" name="Group 148"/>
            <p:cNvGrpSpPr/>
            <p:nvPr/>
          </p:nvGrpSpPr>
          <p:grpSpPr>
            <a:xfrm>
              <a:off x="416568" y="1579878"/>
              <a:ext cx="3718311" cy="2821769"/>
              <a:chOff x="359976" y="164021"/>
              <a:chExt cx="3718311" cy="2821769"/>
            </a:xfrm>
          </p:grpSpPr>
          <p:grpSp>
            <p:nvGrpSpPr>
              <p:cNvPr id="23" name="Group 144"/>
              <p:cNvGrpSpPr/>
              <p:nvPr/>
            </p:nvGrpSpPr>
            <p:grpSpPr>
              <a:xfrm>
                <a:off x="359976" y="164021"/>
                <a:ext cx="3718311" cy="2733647"/>
                <a:chOff x="359976" y="273078"/>
                <a:chExt cx="3718311" cy="2733647"/>
              </a:xfrm>
            </p:grpSpPr>
            <p:sp>
              <p:nvSpPr>
                <p:cNvPr id="26" name="Rectangle 4"/>
                <p:cNvSpPr>
                  <a:spLocks noChangeArrowheads="1"/>
                </p:cNvSpPr>
                <p:nvPr/>
              </p:nvSpPr>
              <p:spPr bwMode="auto">
                <a:xfrm>
                  <a:off x="497804" y="1627882"/>
                  <a:ext cx="3580483" cy="907360"/>
                </a:xfrm>
                <a:prstGeom prst="rect">
                  <a:avLst/>
                </a:prstGeom>
                <a:solidFill>
                  <a:srgbClr val="33CCCC"/>
                </a:solidFill>
                <a:ln w="254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" name="Line 5"/>
                <p:cNvSpPr>
                  <a:spLocks noChangeShapeType="1"/>
                </p:cNvSpPr>
                <p:nvPr/>
              </p:nvSpPr>
              <p:spPr bwMode="auto">
                <a:xfrm>
                  <a:off x="497804" y="1648554"/>
                  <a:ext cx="3580483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" name="Line 6"/>
                <p:cNvSpPr>
                  <a:spLocks noChangeShapeType="1"/>
                </p:cNvSpPr>
                <p:nvPr/>
              </p:nvSpPr>
              <p:spPr bwMode="auto">
                <a:xfrm>
                  <a:off x="497804" y="2514572"/>
                  <a:ext cx="3580483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1921545" y="2210008"/>
                  <a:ext cx="1117600" cy="2486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pPr algn="ctr" hangingPunct="0">
                    <a:lnSpc>
                      <a:spcPct val="101000"/>
                    </a:lnSpc>
                    <a:buClr>
                      <a:srgbClr val="000000"/>
                    </a:buClr>
                    <a:buSzPct val="45000"/>
                    <a:buFont typeface="StarSymbol"/>
                    <a:buNone/>
                    <a:tabLst>
                      <a:tab pos="723900" algn="l"/>
                      <a:tab pos="1447800" algn="l"/>
                    </a:tabLst>
                  </a:pPr>
                  <a:r>
                    <a:rPr lang="en-GB" sz="1600" b="1" dirty="0" err="1"/>
                    <a:t>Ge</a:t>
                  </a:r>
                  <a:r>
                    <a:rPr lang="en-GB" sz="1600" b="1" dirty="0"/>
                    <a:t> or </a:t>
                  </a:r>
                  <a:r>
                    <a:rPr lang="en-GB" sz="1600" b="1" dirty="0" smtClean="0"/>
                    <a:t>Si</a:t>
                  </a:r>
                  <a:endParaRPr lang="en-GB" sz="1600" b="1" dirty="0"/>
                </a:p>
              </p:txBody>
            </p:sp>
            <p:sp>
              <p:nvSpPr>
                <p:cNvPr id="30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1086157" y="1897063"/>
                  <a:ext cx="335410" cy="13445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arrow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" name="Oval 25"/>
                <p:cNvSpPr>
                  <a:spLocks noChangeArrowheads="1"/>
                </p:cNvSpPr>
                <p:nvPr/>
              </p:nvSpPr>
              <p:spPr bwMode="auto">
                <a:xfrm>
                  <a:off x="1556391" y="1854610"/>
                  <a:ext cx="101181" cy="10118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" name="Oval 26"/>
                <p:cNvSpPr>
                  <a:spLocks noChangeArrowheads="1"/>
                </p:cNvSpPr>
                <p:nvPr/>
              </p:nvSpPr>
              <p:spPr bwMode="auto">
                <a:xfrm>
                  <a:off x="1657571" y="1904656"/>
                  <a:ext cx="101180" cy="10118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" name="Oval 27"/>
                <p:cNvSpPr>
                  <a:spLocks noChangeArrowheads="1"/>
                </p:cNvSpPr>
                <p:nvPr/>
              </p:nvSpPr>
              <p:spPr bwMode="auto">
                <a:xfrm>
                  <a:off x="1758752" y="1854610"/>
                  <a:ext cx="101181" cy="10118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" name="Oval 28"/>
                <p:cNvSpPr>
                  <a:spLocks noChangeArrowheads="1"/>
                </p:cNvSpPr>
                <p:nvPr/>
              </p:nvSpPr>
              <p:spPr bwMode="auto">
                <a:xfrm>
                  <a:off x="1859932" y="1904656"/>
                  <a:ext cx="100093" cy="10118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" name="Oval 29"/>
                <p:cNvSpPr>
                  <a:spLocks noChangeArrowheads="1"/>
                </p:cNvSpPr>
                <p:nvPr/>
              </p:nvSpPr>
              <p:spPr bwMode="auto">
                <a:xfrm>
                  <a:off x="1556391" y="2055883"/>
                  <a:ext cx="101181" cy="101181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" name="Oval 30"/>
                <p:cNvSpPr>
                  <a:spLocks noChangeArrowheads="1"/>
                </p:cNvSpPr>
                <p:nvPr/>
              </p:nvSpPr>
              <p:spPr bwMode="auto">
                <a:xfrm>
                  <a:off x="1657571" y="2005837"/>
                  <a:ext cx="101180" cy="101181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" name="Oval 31"/>
                <p:cNvSpPr>
                  <a:spLocks noChangeArrowheads="1"/>
                </p:cNvSpPr>
                <p:nvPr/>
              </p:nvSpPr>
              <p:spPr bwMode="auto">
                <a:xfrm>
                  <a:off x="1758752" y="2055883"/>
                  <a:ext cx="101181" cy="101181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" name="Oval 32"/>
                <p:cNvSpPr>
                  <a:spLocks noChangeArrowheads="1"/>
                </p:cNvSpPr>
                <p:nvPr/>
              </p:nvSpPr>
              <p:spPr bwMode="auto">
                <a:xfrm>
                  <a:off x="1859932" y="2005837"/>
                  <a:ext cx="100093" cy="101181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" name="Rectangle 33"/>
                <p:cNvSpPr>
                  <a:spLocks noChangeArrowheads="1"/>
                </p:cNvSpPr>
                <p:nvPr/>
              </p:nvSpPr>
              <p:spPr bwMode="auto">
                <a:xfrm>
                  <a:off x="1910491" y="1677928"/>
                  <a:ext cx="541815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>
                    <a:defRPr/>
                  </a:pPr>
                  <a:r>
                    <a:rPr lang="en-GB" sz="1600" b="1" dirty="0" smtClean="0">
                      <a:solidFill>
                        <a:srgbClr val="FF3300"/>
                      </a:solidFill>
                      <a:cs typeface="Arial" charset="0"/>
                    </a:rPr>
                    <a:t>h</a:t>
                  </a:r>
                  <a:r>
                    <a:rPr lang="en-GB" sz="1600" b="1" dirty="0" smtClean="0">
                      <a:solidFill>
                        <a:srgbClr val="FF3300"/>
                      </a:solidFill>
                      <a:latin typeface="+mn-lt"/>
                      <a:cs typeface="Arial" charset="0"/>
                    </a:rPr>
                    <a:t>oles</a:t>
                  </a:r>
                  <a:r>
                    <a:rPr lang="en-GB" sz="1600" b="1" baseline="30000" dirty="0" smtClean="0">
                      <a:solidFill>
                        <a:srgbClr val="FF3300"/>
                      </a:solidFill>
                      <a:latin typeface="+mn-lt"/>
                      <a:cs typeface="Arial" charset="0"/>
                    </a:rPr>
                    <a:t>+</a:t>
                  </a:r>
                  <a:endParaRPr lang="en-US" sz="1600" b="1" baseline="30000" dirty="0">
                    <a:solidFill>
                      <a:srgbClr val="FF3300"/>
                    </a:solidFill>
                    <a:latin typeface="+mn-lt"/>
                    <a:cs typeface="Arial" charset="0"/>
                  </a:endParaRPr>
                </a:p>
              </p:txBody>
            </p:sp>
            <p:sp>
              <p:nvSpPr>
                <p:cNvPr id="40" name="Rectangle 34"/>
                <p:cNvSpPr>
                  <a:spLocks noChangeArrowheads="1"/>
                </p:cNvSpPr>
                <p:nvPr/>
              </p:nvSpPr>
              <p:spPr bwMode="auto">
                <a:xfrm>
                  <a:off x="1833491" y="2055883"/>
                  <a:ext cx="328936" cy="3385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eaLnBrk="0" hangingPunct="0">
                    <a:defRPr/>
                  </a:pPr>
                  <a:r>
                    <a:rPr lang="en-GB" sz="1600" b="1" dirty="0">
                      <a:solidFill>
                        <a:srgbClr val="3333FF"/>
                      </a:solidFill>
                      <a:latin typeface="+mn-lt"/>
                      <a:cs typeface="Arial" charset="0"/>
                    </a:rPr>
                    <a:t>e</a:t>
                  </a:r>
                  <a:r>
                    <a:rPr lang="en-GB" sz="1600" b="1" baseline="30000" dirty="0">
                      <a:solidFill>
                        <a:srgbClr val="3333FF"/>
                      </a:solidFill>
                      <a:latin typeface="+mn-lt"/>
                      <a:cs typeface="Arial" charset="0"/>
                    </a:rPr>
                    <a:t>-</a:t>
                  </a:r>
                  <a:endParaRPr lang="en-US" sz="1600" b="1" baseline="30000" dirty="0">
                    <a:solidFill>
                      <a:srgbClr val="3333FF"/>
                    </a:solidFill>
                    <a:latin typeface="+mn-lt"/>
                    <a:cs typeface="Arial" charset="0"/>
                  </a:endParaRPr>
                </a:p>
              </p:txBody>
            </p:sp>
            <p:sp>
              <p:nvSpPr>
                <p:cNvPr id="41" name="Line 35"/>
                <p:cNvSpPr>
                  <a:spLocks noChangeShapeType="1"/>
                </p:cNvSpPr>
                <p:nvPr/>
              </p:nvSpPr>
              <p:spPr bwMode="auto">
                <a:xfrm>
                  <a:off x="1758752" y="2157064"/>
                  <a:ext cx="0" cy="252407"/>
                </a:xfrm>
                <a:prstGeom prst="line">
                  <a:avLst/>
                </a:prstGeom>
                <a:noFill/>
                <a:ln w="25400">
                  <a:solidFill>
                    <a:srgbClr val="0000FF"/>
                  </a:solidFill>
                  <a:round/>
                  <a:headEnd type="none" w="sm" len="sm"/>
                  <a:tailEnd type="arrow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1733729" y="1677798"/>
                  <a:ext cx="2792" cy="21489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arrow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" name="Oval 37"/>
                <p:cNvSpPr>
                  <a:spLocks noChangeArrowheads="1"/>
                </p:cNvSpPr>
                <p:nvPr/>
              </p:nvSpPr>
              <p:spPr bwMode="auto">
                <a:xfrm>
                  <a:off x="3119793" y="2031516"/>
                  <a:ext cx="91389" cy="101180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" name="Freeform 39"/>
                <p:cNvSpPr>
                  <a:spLocks/>
                </p:cNvSpPr>
                <p:nvPr/>
              </p:nvSpPr>
              <p:spPr bwMode="auto">
                <a:xfrm>
                  <a:off x="3170927" y="1684456"/>
                  <a:ext cx="862754" cy="472176"/>
                </a:xfrm>
                <a:custGeom>
                  <a:avLst/>
                  <a:gdLst>
                    <a:gd name="T0" fmla="*/ 0 w 822"/>
                    <a:gd name="T1" fmla="*/ 2147483647 h 450"/>
                    <a:gd name="T2" fmla="*/ 2147483647 w 822"/>
                    <a:gd name="T3" fmla="*/ 2147483647 h 450"/>
                    <a:gd name="T4" fmla="*/ 2147483647 w 822"/>
                    <a:gd name="T5" fmla="*/ 2147483647 h 450"/>
                    <a:gd name="T6" fmla="*/ 2147483647 w 822"/>
                    <a:gd name="T7" fmla="*/ 0 h 450"/>
                    <a:gd name="T8" fmla="*/ 2147483647 w 822"/>
                    <a:gd name="T9" fmla="*/ 2147483647 h 450"/>
                    <a:gd name="T10" fmla="*/ 2147483647 w 822"/>
                    <a:gd name="T11" fmla="*/ 2147483647 h 45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22"/>
                    <a:gd name="T19" fmla="*/ 0 h 450"/>
                    <a:gd name="T20" fmla="*/ 822 w 822"/>
                    <a:gd name="T21" fmla="*/ 450 h 45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22" h="450">
                      <a:moveTo>
                        <a:pt x="0" y="372"/>
                      </a:moveTo>
                      <a:lnTo>
                        <a:pt x="108" y="318"/>
                      </a:lnTo>
                      <a:lnTo>
                        <a:pt x="324" y="450"/>
                      </a:lnTo>
                      <a:lnTo>
                        <a:pt x="318" y="0"/>
                      </a:lnTo>
                      <a:lnTo>
                        <a:pt x="678" y="330"/>
                      </a:lnTo>
                      <a:lnTo>
                        <a:pt x="822" y="12"/>
                      </a:lnTo>
                    </a:path>
                  </a:pathLst>
                </a:custGeom>
                <a:noFill/>
                <a:ln w="38100">
                  <a:solidFill>
                    <a:srgbClr val="0000FF"/>
                  </a:solidFill>
                  <a:round/>
                  <a:headEnd/>
                  <a:tailEnd type="arrow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3861783" y="2333970"/>
                  <a:ext cx="126204" cy="3165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pPr algn="ctr" eaLnBrk="0" hangingPunct="0"/>
                  <a:endParaRPr lang="en-US" sz="2400">
                    <a:solidFill>
                      <a:srgbClr val="3333FF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6" name="Oval 47"/>
                <p:cNvSpPr>
                  <a:spLocks noChangeArrowheads="1"/>
                </p:cNvSpPr>
                <p:nvPr/>
              </p:nvSpPr>
              <p:spPr bwMode="auto">
                <a:xfrm>
                  <a:off x="3271019" y="2081563"/>
                  <a:ext cx="101181" cy="101180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" name="Oval 48"/>
                <p:cNvSpPr>
                  <a:spLocks noChangeArrowheads="1"/>
                </p:cNvSpPr>
                <p:nvPr/>
              </p:nvSpPr>
              <p:spPr bwMode="auto">
                <a:xfrm>
                  <a:off x="3573473" y="2081563"/>
                  <a:ext cx="101181" cy="101180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" name="Oval 49"/>
                <p:cNvSpPr>
                  <a:spLocks noChangeArrowheads="1"/>
                </p:cNvSpPr>
                <p:nvPr/>
              </p:nvSpPr>
              <p:spPr bwMode="auto">
                <a:xfrm>
                  <a:off x="3372200" y="2182743"/>
                  <a:ext cx="101180" cy="100093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" name="Oval 50"/>
                <p:cNvSpPr>
                  <a:spLocks noChangeArrowheads="1"/>
                </p:cNvSpPr>
                <p:nvPr/>
              </p:nvSpPr>
              <p:spPr bwMode="auto">
                <a:xfrm>
                  <a:off x="3473380" y="2182743"/>
                  <a:ext cx="100093" cy="100093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" name="Oval 51"/>
                <p:cNvSpPr>
                  <a:spLocks noChangeArrowheads="1"/>
                </p:cNvSpPr>
                <p:nvPr/>
              </p:nvSpPr>
              <p:spPr bwMode="auto">
                <a:xfrm>
                  <a:off x="3523426" y="1930336"/>
                  <a:ext cx="101181" cy="101181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" name="Oval 52"/>
                <p:cNvSpPr>
                  <a:spLocks noChangeArrowheads="1"/>
                </p:cNvSpPr>
                <p:nvPr/>
              </p:nvSpPr>
              <p:spPr bwMode="auto">
                <a:xfrm>
                  <a:off x="3523426" y="1829155"/>
                  <a:ext cx="101181" cy="101180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" name="Oval 53"/>
                <p:cNvSpPr>
                  <a:spLocks noChangeArrowheads="1"/>
                </p:cNvSpPr>
                <p:nvPr/>
              </p:nvSpPr>
              <p:spPr bwMode="auto">
                <a:xfrm>
                  <a:off x="3674653" y="1930336"/>
                  <a:ext cx="101180" cy="101181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" name="Oval 54"/>
                <p:cNvSpPr>
                  <a:spLocks noChangeArrowheads="1"/>
                </p:cNvSpPr>
                <p:nvPr/>
              </p:nvSpPr>
              <p:spPr bwMode="auto">
                <a:xfrm>
                  <a:off x="3775834" y="2031516"/>
                  <a:ext cx="101181" cy="100093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" name="Oval 55"/>
                <p:cNvSpPr>
                  <a:spLocks noChangeArrowheads="1"/>
                </p:cNvSpPr>
                <p:nvPr/>
              </p:nvSpPr>
              <p:spPr bwMode="auto">
                <a:xfrm>
                  <a:off x="3877014" y="1980382"/>
                  <a:ext cx="100093" cy="101181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" name="Oval 57"/>
                <p:cNvSpPr>
                  <a:spLocks noChangeArrowheads="1"/>
                </p:cNvSpPr>
                <p:nvPr/>
              </p:nvSpPr>
              <p:spPr bwMode="auto">
                <a:xfrm>
                  <a:off x="3170927" y="1880289"/>
                  <a:ext cx="100093" cy="10009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" name="Oval 58"/>
                <p:cNvSpPr>
                  <a:spLocks noChangeArrowheads="1"/>
                </p:cNvSpPr>
                <p:nvPr/>
              </p:nvSpPr>
              <p:spPr bwMode="auto">
                <a:xfrm>
                  <a:off x="3271019" y="1930336"/>
                  <a:ext cx="101181" cy="101181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" name="Oval 59"/>
                <p:cNvSpPr>
                  <a:spLocks noChangeArrowheads="1"/>
                </p:cNvSpPr>
                <p:nvPr/>
              </p:nvSpPr>
              <p:spPr bwMode="auto">
                <a:xfrm>
                  <a:off x="3372200" y="1980382"/>
                  <a:ext cx="101180" cy="101181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" name="Oval 60"/>
                <p:cNvSpPr>
                  <a:spLocks noChangeArrowheads="1"/>
                </p:cNvSpPr>
                <p:nvPr/>
              </p:nvSpPr>
              <p:spPr bwMode="auto">
                <a:xfrm>
                  <a:off x="3372200" y="1829155"/>
                  <a:ext cx="101180" cy="10118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9" name="Oval 61"/>
                <p:cNvSpPr>
                  <a:spLocks noChangeArrowheads="1"/>
                </p:cNvSpPr>
                <p:nvPr/>
              </p:nvSpPr>
              <p:spPr bwMode="auto">
                <a:xfrm>
                  <a:off x="3372200" y="1677928"/>
                  <a:ext cx="101180" cy="101181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" name="Oval 62"/>
                <p:cNvSpPr>
                  <a:spLocks noChangeArrowheads="1"/>
                </p:cNvSpPr>
                <p:nvPr/>
              </p:nvSpPr>
              <p:spPr bwMode="auto">
                <a:xfrm>
                  <a:off x="3624607" y="1677928"/>
                  <a:ext cx="101180" cy="101181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" name="Oval 63"/>
                <p:cNvSpPr>
                  <a:spLocks noChangeArrowheads="1"/>
                </p:cNvSpPr>
                <p:nvPr/>
              </p:nvSpPr>
              <p:spPr bwMode="auto">
                <a:xfrm>
                  <a:off x="3725787" y="1779109"/>
                  <a:ext cx="100093" cy="10118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" name="Oval 64"/>
                <p:cNvSpPr>
                  <a:spLocks noChangeArrowheads="1"/>
                </p:cNvSpPr>
                <p:nvPr/>
              </p:nvSpPr>
              <p:spPr bwMode="auto">
                <a:xfrm>
                  <a:off x="3825880" y="1880289"/>
                  <a:ext cx="101181" cy="10009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" name="Oval 65"/>
                <p:cNvSpPr>
                  <a:spLocks noChangeArrowheads="1"/>
                </p:cNvSpPr>
                <p:nvPr/>
              </p:nvSpPr>
              <p:spPr bwMode="auto">
                <a:xfrm>
                  <a:off x="3825880" y="1677928"/>
                  <a:ext cx="101181" cy="101181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904702" y="1595243"/>
                  <a:ext cx="2767776" cy="1088"/>
                </a:xfrm>
                <a:prstGeom prst="line">
                  <a:avLst/>
                </a:prstGeom>
                <a:ln w="76200">
                  <a:solidFill>
                    <a:srgbClr val="235F4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3817176" y="1594156"/>
                  <a:ext cx="208889" cy="2176"/>
                </a:xfrm>
                <a:prstGeom prst="line">
                  <a:avLst/>
                </a:prstGeom>
                <a:ln w="76200">
                  <a:solidFill>
                    <a:srgbClr val="235F4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539146" y="1594156"/>
                  <a:ext cx="208889" cy="2176"/>
                </a:xfrm>
                <a:prstGeom prst="line">
                  <a:avLst/>
                </a:prstGeom>
                <a:ln w="76200">
                  <a:solidFill>
                    <a:srgbClr val="235F4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7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525489" y="2066859"/>
                  <a:ext cx="302767" cy="65768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arrow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8" name="Line 23"/>
                <p:cNvSpPr>
                  <a:spLocks noChangeShapeType="1"/>
                </p:cNvSpPr>
                <p:nvPr/>
              </p:nvSpPr>
              <p:spPr bwMode="auto">
                <a:xfrm flipH="1" flipV="1">
                  <a:off x="367208" y="1313906"/>
                  <a:ext cx="467630" cy="767769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arrow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9" name="Line 41"/>
                <p:cNvSpPr>
                  <a:spLocks noChangeShapeType="1"/>
                </p:cNvSpPr>
                <p:nvPr/>
              </p:nvSpPr>
              <p:spPr bwMode="auto">
                <a:xfrm flipV="1">
                  <a:off x="2826640" y="2125264"/>
                  <a:ext cx="284747" cy="710122"/>
                </a:xfrm>
                <a:prstGeom prst="line">
                  <a:avLst/>
                </a:prstGeom>
                <a:noFill/>
                <a:ln w="38100">
                  <a:solidFill>
                    <a:srgbClr val="CC9900"/>
                  </a:solidFill>
                  <a:round/>
                  <a:headEnd/>
                  <a:tailEnd type="arrow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" name="Oval 42"/>
                <p:cNvSpPr>
                  <a:spLocks noChangeArrowheads="1"/>
                </p:cNvSpPr>
                <p:nvPr/>
              </p:nvSpPr>
              <p:spPr bwMode="auto">
                <a:xfrm>
                  <a:off x="2666118" y="2721757"/>
                  <a:ext cx="274855" cy="28496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762F00"/>
                    </a:gs>
                    <a:gs pos="100000">
                      <a:srgbClr val="FF66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" name="Line 43"/>
                <p:cNvSpPr>
                  <a:spLocks noChangeShapeType="1"/>
                </p:cNvSpPr>
                <p:nvPr/>
              </p:nvSpPr>
              <p:spPr bwMode="auto">
                <a:xfrm flipH="1" flipV="1">
                  <a:off x="2606675" y="1288787"/>
                  <a:ext cx="513118" cy="842779"/>
                </a:xfrm>
                <a:prstGeom prst="line">
                  <a:avLst/>
                </a:prstGeom>
                <a:noFill/>
                <a:ln w="38100">
                  <a:solidFill>
                    <a:srgbClr val="CC9900"/>
                  </a:solidFill>
                  <a:round/>
                  <a:headEnd/>
                  <a:tailEnd type="arrow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72" name="Group 9"/>
                <p:cNvGrpSpPr>
                  <a:grpSpLocks/>
                </p:cNvGrpSpPr>
                <p:nvPr/>
              </p:nvGrpSpPr>
              <p:grpSpPr bwMode="auto">
                <a:xfrm>
                  <a:off x="827732" y="1930336"/>
                  <a:ext cx="273078" cy="302453"/>
                  <a:chOff x="1248" y="2064"/>
                  <a:chExt cx="192" cy="190"/>
                </a:xfrm>
              </p:grpSpPr>
              <p:sp>
                <p:nvSpPr>
                  <p:cNvPr id="77" name="Oval 10"/>
                  <p:cNvSpPr>
                    <a:spLocks noChangeArrowheads="1"/>
                  </p:cNvSpPr>
                  <p:nvPr/>
                </p:nvSpPr>
                <p:spPr bwMode="auto">
                  <a:xfrm>
                    <a:off x="1269" y="2090"/>
                    <a:ext cx="64" cy="64"/>
                  </a:xfrm>
                  <a:prstGeom prst="ellips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8" name="Oval 11"/>
                  <p:cNvSpPr>
                    <a:spLocks noChangeArrowheads="1"/>
                  </p:cNvSpPr>
                  <p:nvPr/>
                </p:nvSpPr>
                <p:spPr bwMode="auto">
                  <a:xfrm>
                    <a:off x="1312" y="2064"/>
                    <a:ext cx="64" cy="63"/>
                  </a:xfrm>
                  <a:prstGeom prst="ellipse">
                    <a:avLst/>
                  </a:prstGeom>
                  <a:solidFill>
                    <a:schemeClr val="bg1"/>
                  </a:solidFill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1355" y="2082"/>
                    <a:ext cx="64" cy="64"/>
                  </a:xfrm>
                  <a:prstGeom prst="ellips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1248" y="2127"/>
                    <a:ext cx="64" cy="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1312" y="2191"/>
                    <a:ext cx="64" cy="63"/>
                  </a:xfrm>
                  <a:prstGeom prst="ellipse">
                    <a:avLst/>
                  </a:prstGeom>
                  <a:solidFill>
                    <a:schemeClr val="bg1"/>
                  </a:solidFill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1312" y="2127"/>
                    <a:ext cx="64" cy="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" name="Oval 16"/>
                  <p:cNvSpPr>
                    <a:spLocks noChangeArrowheads="1"/>
                  </p:cNvSpPr>
                  <p:nvPr/>
                </p:nvSpPr>
                <p:spPr bwMode="auto">
                  <a:xfrm>
                    <a:off x="1376" y="2127"/>
                    <a:ext cx="64" cy="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" name="Oval 17"/>
                  <p:cNvSpPr>
                    <a:spLocks noChangeArrowheads="1"/>
                  </p:cNvSpPr>
                  <p:nvPr/>
                </p:nvSpPr>
                <p:spPr bwMode="auto">
                  <a:xfrm>
                    <a:off x="1347" y="2143"/>
                    <a:ext cx="64" cy="64"/>
                  </a:xfrm>
                  <a:prstGeom prst="ellips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" name="Oval 18"/>
                  <p:cNvSpPr>
                    <a:spLocks noChangeArrowheads="1"/>
                  </p:cNvSpPr>
                  <p:nvPr/>
                </p:nvSpPr>
                <p:spPr bwMode="auto">
                  <a:xfrm>
                    <a:off x="1285" y="2166"/>
                    <a:ext cx="64" cy="63"/>
                  </a:xfrm>
                  <a:prstGeom prst="ellips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3" name="Oval 42"/>
                <p:cNvSpPr>
                  <a:spLocks noChangeArrowheads="1"/>
                </p:cNvSpPr>
                <p:nvPr/>
              </p:nvSpPr>
              <p:spPr bwMode="auto">
                <a:xfrm>
                  <a:off x="359976" y="2669369"/>
                  <a:ext cx="274855" cy="28496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763164" y="273078"/>
                  <a:ext cx="2816578" cy="839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pPr algn="ctr" hangingPunct="0">
                    <a:lnSpc>
                      <a:spcPct val="101000"/>
                    </a:lnSpc>
                    <a:buClr>
                      <a:srgbClr val="000000"/>
                    </a:buClr>
                    <a:buSzPct val="45000"/>
                    <a:buFont typeface="StarSymbol"/>
                    <a:buNone/>
                    <a:tabLst>
                      <a:tab pos="723900" algn="l"/>
                      <a:tab pos="1447800" algn="l"/>
                    </a:tabLst>
                  </a:pPr>
                  <a:r>
                    <a:rPr lang="en-GB" dirty="0" smtClean="0">
                      <a:solidFill>
                        <a:srgbClr val="000066"/>
                      </a:solidFill>
                    </a:rPr>
                    <a:t>Inner </a:t>
                  </a:r>
                  <a:r>
                    <a:rPr lang="en-GB" sz="1400" dirty="0" smtClean="0">
                      <a:solidFill>
                        <a:srgbClr val="000066"/>
                      </a:solidFill>
                    </a:rPr>
                    <a:t>&amp;</a:t>
                  </a:r>
                  <a:r>
                    <a:rPr lang="en-GB" dirty="0" smtClean="0">
                      <a:solidFill>
                        <a:srgbClr val="000066"/>
                      </a:solidFill>
                    </a:rPr>
                    <a:t> outer electrodes for</a:t>
                  </a:r>
                </a:p>
                <a:p>
                  <a:pPr algn="ctr" hangingPunct="0">
                    <a:lnSpc>
                      <a:spcPct val="101000"/>
                    </a:lnSpc>
                    <a:buClr>
                      <a:srgbClr val="000000"/>
                    </a:buClr>
                    <a:buSzPct val="45000"/>
                    <a:buFont typeface="StarSymbol"/>
                    <a:buNone/>
                    <a:tabLst>
                      <a:tab pos="723900" algn="l"/>
                      <a:tab pos="1447800" algn="l"/>
                    </a:tabLst>
                  </a:pPr>
                  <a:r>
                    <a:rPr lang="en-GB" dirty="0" smtClean="0">
                      <a:solidFill>
                        <a:srgbClr val="000066"/>
                      </a:solidFill>
                    </a:rPr>
                    <a:t>radial </a:t>
                  </a:r>
                  <a:r>
                    <a:rPr lang="en-GB" dirty="0" err="1" smtClean="0">
                      <a:solidFill>
                        <a:srgbClr val="000066"/>
                      </a:solidFill>
                    </a:rPr>
                    <a:t>fiducialization</a:t>
                  </a:r>
                  <a:r>
                    <a:rPr lang="en-GB" dirty="0" smtClean="0">
                      <a:solidFill>
                        <a:srgbClr val="000066"/>
                      </a:solidFill>
                    </a:rPr>
                    <a:t> away</a:t>
                  </a:r>
                </a:p>
                <a:p>
                  <a:pPr algn="ctr" hangingPunct="0">
                    <a:lnSpc>
                      <a:spcPct val="101000"/>
                    </a:lnSpc>
                    <a:buClr>
                      <a:srgbClr val="000000"/>
                    </a:buClr>
                    <a:buSzPct val="45000"/>
                    <a:buFont typeface="StarSymbol"/>
                    <a:buNone/>
                    <a:tabLst>
                      <a:tab pos="723900" algn="l"/>
                      <a:tab pos="1447800" algn="l"/>
                    </a:tabLst>
                  </a:pPr>
                  <a:r>
                    <a:rPr lang="en-GB" dirty="0" smtClean="0">
                      <a:solidFill>
                        <a:srgbClr val="000066"/>
                      </a:solidFill>
                    </a:rPr>
                    <a:t>from sidewall backgrounds</a:t>
                  </a:r>
                  <a:endParaRPr lang="en-GB" dirty="0">
                    <a:solidFill>
                      <a:srgbClr val="000066"/>
                    </a:solidFill>
                  </a:endParaRPr>
                </a:p>
              </p:txBody>
            </p:sp>
            <p:cxnSp>
              <p:nvCxnSpPr>
                <p:cNvPr id="75" name="Straight Arrow Connector 74"/>
                <p:cNvCxnSpPr/>
                <p:nvPr/>
              </p:nvCxnSpPr>
              <p:spPr>
                <a:xfrm rot="10800000" flipV="1">
                  <a:off x="771788" y="1233181"/>
                  <a:ext cx="511728" cy="302005"/>
                </a:xfrm>
                <a:prstGeom prst="straightConnector1">
                  <a:avLst/>
                </a:prstGeom>
                <a:ln w="19050">
                  <a:solidFill>
                    <a:srgbClr val="000066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Arrow Connector 75"/>
                <p:cNvCxnSpPr/>
                <p:nvPr/>
              </p:nvCxnSpPr>
              <p:spPr>
                <a:xfrm rot="16200000" flipH="1">
                  <a:off x="1254923" y="1254920"/>
                  <a:ext cx="296931" cy="263595"/>
                </a:xfrm>
                <a:prstGeom prst="straightConnector1">
                  <a:avLst/>
                </a:prstGeom>
                <a:ln w="19050">
                  <a:solidFill>
                    <a:srgbClr val="000066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TextBox 23"/>
              <p:cNvSpPr txBox="1"/>
              <p:nvPr/>
            </p:nvSpPr>
            <p:spPr>
              <a:xfrm>
                <a:off x="581332" y="2399252"/>
                <a:ext cx="107901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/>
                  <a:t>Nuclear</a:t>
                </a:r>
              </a:p>
              <a:p>
                <a:r>
                  <a:rPr lang="en-US" sz="1600" b="1" dirty="0" smtClean="0"/>
                  <a:t>recoil (NR)</a:t>
                </a:r>
                <a:endParaRPr lang="en-US" sz="1600" b="1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894224" y="2401015"/>
                <a:ext cx="104374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Electron</a:t>
                </a:r>
              </a:p>
              <a:p>
                <a:r>
                  <a:rPr lang="en-US" sz="1600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recoil (ER)</a:t>
                </a:r>
                <a:endParaRPr lang="en-US" sz="16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p:grpSp>
      </p:grpSp>
      <p:grpSp>
        <p:nvGrpSpPr>
          <p:cNvPr id="156" name="Group 155"/>
          <p:cNvGrpSpPr/>
          <p:nvPr/>
        </p:nvGrpSpPr>
        <p:grpSpPr>
          <a:xfrm>
            <a:off x="4495366" y="1599128"/>
            <a:ext cx="4534439" cy="3930806"/>
            <a:chOff x="4495366" y="1599128"/>
            <a:chExt cx="4534439" cy="3930806"/>
          </a:xfrm>
        </p:grpSpPr>
        <p:grpSp>
          <p:nvGrpSpPr>
            <p:cNvPr id="103" name="Group 225"/>
            <p:cNvGrpSpPr>
              <a:grpSpLocks/>
            </p:cNvGrpSpPr>
            <p:nvPr/>
          </p:nvGrpSpPr>
          <p:grpSpPr bwMode="auto">
            <a:xfrm>
              <a:off x="4495366" y="1599128"/>
              <a:ext cx="4534439" cy="2299176"/>
              <a:chOff x="171" y="45"/>
              <a:chExt cx="5177" cy="2625"/>
            </a:xfrm>
          </p:grpSpPr>
          <p:grpSp>
            <p:nvGrpSpPr>
              <p:cNvPr id="107" name="Group 226"/>
              <p:cNvGrpSpPr>
                <a:grpSpLocks/>
              </p:cNvGrpSpPr>
              <p:nvPr/>
            </p:nvGrpSpPr>
            <p:grpSpPr bwMode="auto">
              <a:xfrm>
                <a:off x="658" y="1487"/>
                <a:ext cx="4472" cy="1169"/>
                <a:chOff x="3119" y="1149"/>
                <a:chExt cx="2641" cy="946"/>
              </a:xfrm>
            </p:grpSpPr>
            <p:grpSp>
              <p:nvGrpSpPr>
                <p:cNvPr id="129" name="Group 227"/>
                <p:cNvGrpSpPr>
                  <a:grpSpLocks/>
                </p:cNvGrpSpPr>
                <p:nvPr/>
              </p:nvGrpSpPr>
              <p:grpSpPr bwMode="auto">
                <a:xfrm>
                  <a:off x="3119" y="1149"/>
                  <a:ext cx="2641" cy="946"/>
                  <a:chOff x="3119" y="1149"/>
                  <a:chExt cx="2641" cy="946"/>
                </a:xfrm>
              </p:grpSpPr>
              <p:sp>
                <p:nvSpPr>
                  <p:cNvPr id="139" name="Rectangle 2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44" y="1239"/>
                    <a:ext cx="1566" cy="347"/>
                  </a:xfrm>
                  <a:prstGeom prst="rect">
                    <a:avLst/>
                  </a:prstGeom>
                  <a:solidFill>
                    <a:srgbClr val="CECECE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sz="2400" dirty="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40" name="Rectangle 229"/>
                  <p:cNvSpPr>
                    <a:spLocks noChangeArrowheads="1"/>
                  </p:cNvSpPr>
                  <p:nvPr/>
                </p:nvSpPr>
                <p:spPr bwMode="auto">
                  <a:xfrm>
                    <a:off x="3119" y="1585"/>
                    <a:ext cx="2641" cy="510"/>
                  </a:xfrm>
                  <a:prstGeom prst="rect">
                    <a:avLst/>
                  </a:prstGeom>
                  <a:solidFill>
                    <a:srgbClr val="336699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grpSp>
                <p:nvGrpSpPr>
                  <p:cNvPr id="141" name="Group 230"/>
                  <p:cNvGrpSpPr>
                    <a:grpSpLocks/>
                  </p:cNvGrpSpPr>
                  <p:nvPr/>
                </p:nvGrpSpPr>
                <p:grpSpPr bwMode="auto">
                  <a:xfrm>
                    <a:off x="4649" y="1149"/>
                    <a:ext cx="646" cy="437"/>
                    <a:chOff x="4649" y="1149"/>
                    <a:chExt cx="646" cy="437"/>
                  </a:xfrm>
                </p:grpSpPr>
                <p:sp>
                  <p:nvSpPr>
                    <p:cNvPr id="142" name="Rectangle 2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49" y="1149"/>
                      <a:ext cx="168" cy="51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 w="19050">
                      <a:noFill/>
                      <a:miter lim="800000"/>
                      <a:headEnd/>
                      <a:tailEnd type="none" w="lg" len="lg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3" name="Rectangle 2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48" y="1496"/>
                      <a:ext cx="447" cy="89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 w="19050">
                      <a:noFill/>
                      <a:miter lim="800000"/>
                      <a:headEnd/>
                      <a:tailEnd type="none" w="lg" len="lg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4" name="Rectangle 2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49" y="1186"/>
                      <a:ext cx="168" cy="50"/>
                    </a:xfrm>
                    <a:prstGeom prst="rect">
                      <a:avLst/>
                    </a:prstGeom>
                    <a:solidFill>
                      <a:srgbClr val="274C29"/>
                    </a:solidFill>
                    <a:ln w="19050">
                      <a:noFill/>
                      <a:miter lim="800000"/>
                      <a:headEnd/>
                      <a:tailEnd type="none" w="lg" len="lg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5" name="Rectangle 2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00" y="1149"/>
                      <a:ext cx="56" cy="437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 w="19050">
                      <a:noFill/>
                      <a:miter lim="800000"/>
                      <a:headEnd/>
                      <a:tailEnd type="none" w="lg" len="lg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30" name="Group 235"/>
                <p:cNvGrpSpPr>
                  <a:grpSpLocks/>
                </p:cNvGrpSpPr>
                <p:nvPr/>
              </p:nvGrpSpPr>
              <p:grpSpPr bwMode="auto">
                <a:xfrm>
                  <a:off x="3440" y="1295"/>
                  <a:ext cx="391" cy="221"/>
                  <a:chOff x="3440" y="1295"/>
                  <a:chExt cx="391" cy="221"/>
                </a:xfrm>
              </p:grpSpPr>
              <p:grpSp>
                <p:nvGrpSpPr>
                  <p:cNvPr id="131" name="Group 236"/>
                  <p:cNvGrpSpPr>
                    <a:grpSpLocks/>
                  </p:cNvGrpSpPr>
                  <p:nvPr/>
                </p:nvGrpSpPr>
                <p:grpSpPr bwMode="auto">
                  <a:xfrm>
                    <a:off x="3440" y="1295"/>
                    <a:ext cx="168" cy="101"/>
                    <a:chOff x="3432" y="1571"/>
                    <a:chExt cx="144" cy="78"/>
                  </a:xfrm>
                </p:grpSpPr>
                <p:sp>
                  <p:nvSpPr>
                    <p:cNvPr id="136" name="Oval 2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56" y="1585"/>
                      <a:ext cx="48" cy="47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3175">
                      <a:solidFill>
                        <a:schemeClr val="tx1"/>
                      </a:solidFill>
                      <a:round/>
                      <a:headEnd/>
                      <a:tailEnd type="none" w="lg" len="lg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7" name="Oval 2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4" y="1585"/>
                      <a:ext cx="48" cy="47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3175">
                      <a:solidFill>
                        <a:schemeClr val="tx1"/>
                      </a:solidFill>
                      <a:round/>
                      <a:headEnd/>
                      <a:tailEnd type="none" w="lg" len="lg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8" name="Oval 2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32" y="1571"/>
                      <a:ext cx="144" cy="78"/>
                    </a:xfrm>
                    <a:prstGeom prst="ellipse">
                      <a:avLst/>
                    </a:prstGeom>
                    <a:noFill/>
                    <a:ln w="3175">
                      <a:solidFill>
                        <a:schemeClr val="tx1"/>
                      </a:solidFill>
                      <a:round/>
                      <a:headEnd/>
                      <a:tailEnd type="none" w="lg" len="lg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32" name="Group 240"/>
                  <p:cNvGrpSpPr>
                    <a:grpSpLocks/>
                  </p:cNvGrpSpPr>
                  <p:nvPr/>
                </p:nvGrpSpPr>
                <p:grpSpPr bwMode="auto">
                  <a:xfrm>
                    <a:off x="3664" y="1414"/>
                    <a:ext cx="167" cy="102"/>
                    <a:chOff x="3664" y="1414"/>
                    <a:chExt cx="167" cy="102"/>
                  </a:xfrm>
                </p:grpSpPr>
                <p:sp>
                  <p:nvSpPr>
                    <p:cNvPr id="133" name="Oval 2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92" y="1432"/>
                      <a:ext cx="55" cy="6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3175">
                      <a:solidFill>
                        <a:schemeClr val="tx1"/>
                      </a:solidFill>
                      <a:round/>
                      <a:headEnd/>
                      <a:tailEnd type="none" w="lg" len="lg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4" name="Oval 2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47" y="1432"/>
                      <a:ext cx="56" cy="6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3175">
                      <a:solidFill>
                        <a:schemeClr val="tx1"/>
                      </a:solidFill>
                      <a:round/>
                      <a:headEnd/>
                      <a:tailEnd type="none" w="lg" len="lg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5" name="Oval 2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64" y="1414"/>
                      <a:ext cx="167" cy="102"/>
                    </a:xfrm>
                    <a:prstGeom prst="ellipse">
                      <a:avLst/>
                    </a:prstGeom>
                    <a:noFill/>
                    <a:ln w="3175">
                      <a:solidFill>
                        <a:schemeClr val="tx1"/>
                      </a:solidFill>
                      <a:round/>
                      <a:headEnd/>
                      <a:tailEnd type="none" w="lg" len="lg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08" name="Group 244"/>
              <p:cNvGrpSpPr>
                <a:grpSpLocks/>
              </p:cNvGrpSpPr>
              <p:nvPr/>
            </p:nvGrpSpPr>
            <p:grpSpPr bwMode="auto">
              <a:xfrm>
                <a:off x="3882" y="1927"/>
                <a:ext cx="411" cy="80"/>
                <a:chOff x="5010" y="1504"/>
                <a:chExt cx="242" cy="65"/>
              </a:xfrm>
            </p:grpSpPr>
            <p:sp>
              <p:nvSpPr>
                <p:cNvPr id="127" name="Oval 245"/>
                <p:cNvSpPr>
                  <a:spLocks noChangeArrowheads="1"/>
                </p:cNvSpPr>
                <p:nvPr/>
              </p:nvSpPr>
              <p:spPr bwMode="auto">
                <a:xfrm>
                  <a:off x="5010" y="1504"/>
                  <a:ext cx="56" cy="61"/>
                </a:xfrm>
                <a:prstGeom prst="ellipse">
                  <a:avLst/>
                </a:prstGeom>
                <a:solidFill>
                  <a:schemeClr val="hlink"/>
                </a:solidFill>
                <a:ln w="3175">
                  <a:solidFill>
                    <a:schemeClr val="tx1"/>
                  </a:solidFill>
                  <a:round/>
                  <a:headEnd/>
                  <a:tailEnd type="none" w="lg" len="lg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8" name="Oval 246"/>
                <p:cNvSpPr>
                  <a:spLocks noChangeArrowheads="1"/>
                </p:cNvSpPr>
                <p:nvPr/>
              </p:nvSpPr>
              <p:spPr bwMode="auto">
                <a:xfrm>
                  <a:off x="5196" y="1508"/>
                  <a:ext cx="56" cy="61"/>
                </a:xfrm>
                <a:prstGeom prst="ellipse">
                  <a:avLst/>
                </a:prstGeom>
                <a:solidFill>
                  <a:schemeClr val="hlink"/>
                </a:solidFill>
                <a:ln w="3175">
                  <a:solidFill>
                    <a:schemeClr val="tx1"/>
                  </a:solidFill>
                  <a:round/>
                  <a:headEnd/>
                  <a:tailEnd type="none" w="lg" len="lg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9" name="AutoShape 248"/>
              <p:cNvSpPr>
                <a:spLocks noChangeArrowheads="1"/>
              </p:cNvSpPr>
              <p:nvPr/>
            </p:nvSpPr>
            <p:spPr bwMode="auto">
              <a:xfrm flipV="1">
                <a:off x="1630" y="1914"/>
                <a:ext cx="188" cy="424"/>
              </a:xfrm>
              <a:prstGeom prst="downArrow">
                <a:avLst>
                  <a:gd name="adj1" fmla="val 15325"/>
                  <a:gd name="adj2" fmla="val 112989"/>
                </a:avLst>
              </a:prstGeom>
              <a:gradFill rotWithShape="0">
                <a:gsLst>
                  <a:gs pos="0">
                    <a:srgbClr val="475E00"/>
                  </a:gs>
                  <a:gs pos="100000">
                    <a:srgbClr val="99CC00"/>
                  </a:gs>
                </a:gsLst>
                <a:lin ang="5400000" scaled="1"/>
              </a:gradFill>
              <a:ln w="19050">
                <a:noFill/>
                <a:miter lim="800000"/>
                <a:headEnd/>
                <a:tailEnd type="none" w="lg" len="lg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" name="Text Box 250"/>
              <p:cNvSpPr txBox="1">
                <a:spLocks noChangeArrowheads="1"/>
              </p:cNvSpPr>
              <p:nvPr/>
            </p:nvSpPr>
            <p:spPr bwMode="auto">
              <a:xfrm>
                <a:off x="2146" y="586"/>
                <a:ext cx="1960" cy="738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 type="none" w="lg" len="lg"/>
              </a:ln>
              <a:effectLst/>
            </p:spPr>
            <p:txBody>
              <a:bodyPr wrap="square">
                <a:spAutoFit/>
              </a:bodyPr>
              <a:lstStyle/>
              <a:p>
                <a:pPr algn="r" eaLnBrk="0" hangingPunct="0">
                  <a:defRPr/>
                </a:pPr>
                <a:r>
                  <a:rPr lang="en-US" b="1" dirty="0" err="1" smtClean="0">
                    <a:solidFill>
                      <a:srgbClr val="004C00"/>
                    </a:solidFill>
                    <a:latin typeface="+mn-lt"/>
                    <a:cs typeface="Arial" charset="0"/>
                  </a:rPr>
                  <a:t>Quasiparticl</a:t>
                </a:r>
                <a:r>
                  <a:rPr lang="en-US" b="1" dirty="0" err="1" smtClean="0">
                    <a:solidFill>
                      <a:srgbClr val="004C00"/>
                    </a:solidFill>
                    <a:cs typeface="Arial" charset="0"/>
                  </a:rPr>
                  <a:t>e</a:t>
                </a:r>
                <a:endParaRPr lang="en-US" b="1" dirty="0" smtClean="0">
                  <a:solidFill>
                    <a:srgbClr val="004C00"/>
                  </a:solidFill>
                  <a:cs typeface="Arial" charset="0"/>
                </a:endParaRPr>
              </a:p>
              <a:p>
                <a:pPr algn="r" eaLnBrk="0" hangingPunct="0">
                  <a:defRPr/>
                </a:pPr>
                <a:r>
                  <a:rPr lang="en-US" b="1" dirty="0" smtClean="0">
                    <a:solidFill>
                      <a:srgbClr val="004C00"/>
                    </a:solidFill>
                    <a:cs typeface="Arial" charset="0"/>
                  </a:rPr>
                  <a:t>t</a:t>
                </a:r>
                <a:r>
                  <a:rPr lang="en-US" b="1" dirty="0" smtClean="0">
                    <a:solidFill>
                      <a:srgbClr val="004C00"/>
                    </a:solidFill>
                    <a:latin typeface="+mn-lt"/>
                    <a:cs typeface="Arial" charset="0"/>
                  </a:rPr>
                  <a:t>rap</a:t>
                </a:r>
                <a:endParaRPr lang="en-US" b="1" dirty="0">
                  <a:solidFill>
                    <a:srgbClr val="004C00"/>
                  </a:solidFill>
                  <a:latin typeface="+mn-lt"/>
                  <a:cs typeface="Arial" charset="0"/>
                </a:endParaRPr>
              </a:p>
            </p:txBody>
          </p:sp>
          <p:sp>
            <p:nvSpPr>
              <p:cNvPr id="111" name="Text Box 251"/>
              <p:cNvSpPr txBox="1">
                <a:spLocks noChangeArrowheads="1"/>
              </p:cNvSpPr>
              <p:nvPr/>
            </p:nvSpPr>
            <p:spPr bwMode="auto">
              <a:xfrm>
                <a:off x="780" y="996"/>
                <a:ext cx="2514" cy="668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 type="none" w="lg" len="lg"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1600" b="1" dirty="0" smtClean="0">
                    <a:latin typeface="+mn-lt"/>
                    <a:cs typeface="Arial" charset="0"/>
                  </a:rPr>
                  <a:t>Aluminum</a:t>
                </a:r>
              </a:p>
              <a:p>
                <a:pPr algn="ctr" eaLnBrk="0" hangingPunct="0">
                  <a:defRPr/>
                </a:pPr>
                <a:r>
                  <a:rPr lang="en-US" sz="1600" b="1" dirty="0" smtClean="0">
                    <a:latin typeface="+mn-lt"/>
                    <a:cs typeface="Arial" charset="0"/>
                  </a:rPr>
                  <a:t>collector</a:t>
                </a:r>
                <a:endParaRPr lang="en-US" sz="2000" b="1" dirty="0">
                  <a:latin typeface="+mn-lt"/>
                  <a:cs typeface="Arial" charset="0"/>
                </a:endParaRPr>
              </a:p>
            </p:txBody>
          </p:sp>
          <p:sp>
            <p:nvSpPr>
              <p:cNvPr id="112" name="Text Box 253"/>
              <p:cNvSpPr txBox="1">
                <a:spLocks noChangeArrowheads="1"/>
              </p:cNvSpPr>
              <p:nvPr/>
            </p:nvSpPr>
            <p:spPr bwMode="auto">
              <a:xfrm>
                <a:off x="2896" y="2199"/>
                <a:ext cx="1826" cy="4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b="1" dirty="0" err="1">
                    <a:solidFill>
                      <a:schemeClr val="bg1"/>
                    </a:solidFill>
                    <a:latin typeface="+mn-lt"/>
                    <a:cs typeface="Arial" charset="0"/>
                  </a:rPr>
                  <a:t>Ge</a:t>
                </a:r>
                <a:r>
                  <a:rPr lang="en-US" b="1" dirty="0">
                    <a:solidFill>
                      <a:schemeClr val="bg1"/>
                    </a:solidFill>
                    <a:latin typeface="+mn-lt"/>
                    <a:cs typeface="Arial" charset="0"/>
                  </a:rPr>
                  <a:t> or Si </a:t>
                </a:r>
                <a:r>
                  <a:rPr lang="en-US" b="1" dirty="0" smtClean="0">
                    <a:solidFill>
                      <a:schemeClr val="bg1"/>
                    </a:solidFill>
                    <a:latin typeface="+mn-lt"/>
                    <a:cs typeface="Arial" charset="0"/>
                  </a:rPr>
                  <a:t>crystal</a:t>
                </a:r>
                <a:endParaRPr lang="en-US" sz="1600" b="1" dirty="0">
                  <a:solidFill>
                    <a:schemeClr val="bg1"/>
                  </a:solidFill>
                  <a:latin typeface="+mn-lt"/>
                  <a:cs typeface="Arial" charset="0"/>
                </a:endParaRPr>
              </a:p>
            </p:txBody>
          </p:sp>
          <p:sp>
            <p:nvSpPr>
              <p:cNvPr id="113" name="Oval 254"/>
              <p:cNvSpPr>
                <a:spLocks noChangeArrowheads="1"/>
              </p:cNvSpPr>
              <p:nvPr/>
            </p:nvSpPr>
            <p:spPr bwMode="auto">
              <a:xfrm>
                <a:off x="2103" y="1885"/>
                <a:ext cx="95" cy="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" name="Oval 255"/>
              <p:cNvSpPr>
                <a:spLocks noChangeArrowheads="1"/>
              </p:cNvSpPr>
              <p:nvPr/>
            </p:nvSpPr>
            <p:spPr bwMode="auto">
              <a:xfrm>
                <a:off x="2321" y="1885"/>
                <a:ext cx="95" cy="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" name="Text Box 261"/>
              <p:cNvSpPr txBox="1">
                <a:spLocks noChangeArrowheads="1"/>
              </p:cNvSpPr>
              <p:nvPr/>
            </p:nvSpPr>
            <p:spPr bwMode="auto">
              <a:xfrm>
                <a:off x="2443" y="1722"/>
                <a:ext cx="1095" cy="3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1600" b="1" dirty="0" smtClean="0">
                    <a:solidFill>
                      <a:schemeClr val="accent1"/>
                    </a:solidFill>
                    <a:latin typeface="+mn-lt"/>
                    <a:cs typeface="Arial" charset="0"/>
                  </a:rPr>
                  <a:t>Diffusion</a:t>
                </a:r>
                <a:endParaRPr lang="en-US" sz="1600" b="1" dirty="0">
                  <a:latin typeface="+mn-lt"/>
                  <a:cs typeface="Arial" charset="0"/>
                </a:endParaRPr>
              </a:p>
            </p:txBody>
          </p:sp>
          <p:sp>
            <p:nvSpPr>
              <p:cNvPr id="115" name="Oval 257"/>
              <p:cNvSpPr>
                <a:spLocks noChangeArrowheads="1"/>
              </p:cNvSpPr>
              <p:nvPr/>
            </p:nvSpPr>
            <p:spPr bwMode="auto">
              <a:xfrm>
                <a:off x="3336" y="1743"/>
                <a:ext cx="95" cy="75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" name="Oval 258"/>
              <p:cNvSpPr>
                <a:spLocks noChangeArrowheads="1"/>
              </p:cNvSpPr>
              <p:nvPr/>
            </p:nvSpPr>
            <p:spPr bwMode="auto">
              <a:xfrm>
                <a:off x="2530" y="1686"/>
                <a:ext cx="95" cy="75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" name="Oval 259"/>
              <p:cNvSpPr>
                <a:spLocks noChangeArrowheads="1"/>
              </p:cNvSpPr>
              <p:nvPr/>
            </p:nvSpPr>
            <p:spPr bwMode="auto">
              <a:xfrm>
                <a:off x="2042" y="1825"/>
                <a:ext cx="444" cy="18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 type="none" w="lg" len="lg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" name="Line 260"/>
              <p:cNvSpPr>
                <a:spLocks noChangeShapeType="1"/>
              </p:cNvSpPr>
              <p:nvPr/>
            </p:nvSpPr>
            <p:spPr bwMode="auto">
              <a:xfrm>
                <a:off x="2626" y="1720"/>
                <a:ext cx="718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" name="Oval 262"/>
              <p:cNvSpPr>
                <a:spLocks noChangeArrowheads="1"/>
              </p:cNvSpPr>
              <p:nvPr/>
            </p:nvSpPr>
            <p:spPr bwMode="auto">
              <a:xfrm>
                <a:off x="2870" y="1723"/>
                <a:ext cx="95" cy="75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" name="Oval 263"/>
              <p:cNvSpPr>
                <a:spLocks noChangeArrowheads="1"/>
              </p:cNvSpPr>
              <p:nvPr/>
            </p:nvSpPr>
            <p:spPr bwMode="auto">
              <a:xfrm>
                <a:off x="3398" y="1500"/>
                <a:ext cx="95" cy="77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" name="Text Box 264"/>
              <p:cNvSpPr txBox="1">
                <a:spLocks noChangeArrowheads="1"/>
              </p:cNvSpPr>
              <p:nvPr/>
            </p:nvSpPr>
            <p:spPr bwMode="auto">
              <a:xfrm>
                <a:off x="1192" y="2248"/>
                <a:ext cx="1161" cy="422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b="1" dirty="0" smtClean="0">
                    <a:solidFill>
                      <a:srgbClr val="C6F23A"/>
                    </a:solidFill>
                    <a:latin typeface="+mn-lt"/>
                    <a:cs typeface="Arial" charset="0"/>
                  </a:rPr>
                  <a:t>Phonons</a:t>
                </a:r>
                <a:endParaRPr lang="en-US" b="1" dirty="0">
                  <a:solidFill>
                    <a:srgbClr val="C6F23A"/>
                  </a:solidFill>
                  <a:latin typeface="+mn-lt"/>
                  <a:cs typeface="Arial" charset="0"/>
                </a:endParaRPr>
              </a:p>
            </p:txBody>
          </p:sp>
          <p:sp>
            <p:nvSpPr>
              <p:cNvPr id="123" name="Text Box 265"/>
              <p:cNvSpPr txBox="1">
                <a:spLocks noChangeArrowheads="1"/>
              </p:cNvSpPr>
              <p:nvPr/>
            </p:nvSpPr>
            <p:spPr bwMode="auto">
              <a:xfrm>
                <a:off x="171" y="950"/>
                <a:ext cx="957" cy="668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 type="none" w="lg" len="lg"/>
              </a:ln>
              <a:effectLst/>
            </p:spPr>
            <p:txBody>
              <a:bodyPr wrap="square">
                <a:spAutoFit/>
              </a:bodyPr>
              <a:lstStyle/>
              <a:p>
                <a:pPr algn="r" eaLnBrk="0" hangingPunct="0">
                  <a:defRPr/>
                </a:pPr>
                <a:r>
                  <a:rPr lang="en-US" sz="1600" b="1" dirty="0">
                    <a:latin typeface="+mn-lt"/>
                    <a:cs typeface="Arial" charset="0"/>
                  </a:rPr>
                  <a:t>Cooper </a:t>
                </a:r>
                <a:r>
                  <a:rPr lang="en-US" sz="1600" b="1" dirty="0" smtClean="0">
                    <a:latin typeface="+mn-lt"/>
                    <a:cs typeface="Arial" charset="0"/>
                  </a:rPr>
                  <a:t>pair</a:t>
                </a:r>
                <a:endParaRPr lang="en-US" sz="2000" b="1" dirty="0">
                  <a:latin typeface="+mn-lt"/>
                  <a:cs typeface="Arial" charset="0"/>
                </a:endParaRPr>
              </a:p>
            </p:txBody>
          </p:sp>
          <p:sp>
            <p:nvSpPr>
              <p:cNvPr id="124" name="Line 266"/>
              <p:cNvSpPr>
                <a:spLocks noChangeShapeType="1"/>
              </p:cNvSpPr>
              <p:nvPr/>
            </p:nvSpPr>
            <p:spPr bwMode="auto">
              <a:xfrm>
                <a:off x="1024" y="1499"/>
                <a:ext cx="209" cy="1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arrow" w="lg" len="lg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" name="Oval 256"/>
              <p:cNvSpPr>
                <a:spLocks noChangeArrowheads="1"/>
              </p:cNvSpPr>
              <p:nvPr/>
            </p:nvSpPr>
            <p:spPr bwMode="auto">
              <a:xfrm>
                <a:off x="3143" y="1625"/>
                <a:ext cx="95" cy="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" name="Text Box 252"/>
              <p:cNvSpPr txBox="1">
                <a:spLocks noChangeArrowheads="1"/>
              </p:cNvSpPr>
              <p:nvPr/>
            </p:nvSpPr>
            <p:spPr bwMode="auto">
              <a:xfrm>
                <a:off x="3915" y="45"/>
                <a:ext cx="1433" cy="1687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 type="none" w="lg" len="lg"/>
              </a:ln>
              <a:effectLst/>
            </p:spPr>
            <p:txBody>
              <a:bodyPr wrap="square">
                <a:spAutoFit/>
              </a:bodyPr>
              <a:lstStyle/>
              <a:p>
                <a:pPr algn="r" eaLnBrk="0" hangingPunct="0">
                  <a:defRPr/>
                </a:pPr>
                <a:r>
                  <a:rPr lang="en-US" b="1" dirty="0">
                    <a:solidFill>
                      <a:srgbClr val="A43924"/>
                    </a:solidFill>
                    <a:cs typeface="Arial" charset="0"/>
                  </a:rPr>
                  <a:t>t</a:t>
                </a:r>
                <a:r>
                  <a:rPr lang="en-US" b="1" dirty="0" smtClean="0">
                    <a:solidFill>
                      <a:srgbClr val="A43924"/>
                    </a:solidFill>
                    <a:latin typeface="+mn-lt"/>
                    <a:cs typeface="Arial" charset="0"/>
                  </a:rPr>
                  <a:t>ungsten</a:t>
                </a:r>
                <a:endParaRPr lang="en-US" b="1" dirty="0">
                  <a:solidFill>
                    <a:srgbClr val="A43924"/>
                  </a:solidFill>
                  <a:latin typeface="+mn-lt"/>
                  <a:cs typeface="Arial" charset="0"/>
                </a:endParaRPr>
              </a:p>
              <a:p>
                <a:pPr algn="r" eaLnBrk="0" hangingPunct="0">
                  <a:defRPr/>
                </a:pPr>
                <a:r>
                  <a:rPr lang="en-US" b="1" dirty="0" smtClean="0">
                    <a:cs typeface="Arial" charset="0"/>
                  </a:rPr>
                  <a:t>T</a:t>
                </a:r>
                <a:r>
                  <a:rPr lang="en-US" b="1" dirty="0" smtClean="0">
                    <a:solidFill>
                      <a:srgbClr val="A43924"/>
                    </a:solidFill>
                    <a:latin typeface="+mn-lt"/>
                    <a:cs typeface="Arial" charset="0"/>
                  </a:rPr>
                  <a:t>ransition </a:t>
                </a:r>
                <a:r>
                  <a:rPr lang="en-US" b="1" dirty="0" smtClean="0">
                    <a:cs typeface="Arial" charset="0"/>
                  </a:rPr>
                  <a:t>E</a:t>
                </a:r>
                <a:r>
                  <a:rPr lang="en-US" b="1" dirty="0" smtClean="0">
                    <a:solidFill>
                      <a:srgbClr val="A43924"/>
                    </a:solidFill>
                    <a:latin typeface="+mn-lt"/>
                    <a:cs typeface="Arial" charset="0"/>
                  </a:rPr>
                  <a:t>dge </a:t>
                </a:r>
                <a:r>
                  <a:rPr lang="en-US" b="1" dirty="0">
                    <a:latin typeface="+mn-lt"/>
                    <a:cs typeface="Arial" charset="0"/>
                  </a:rPr>
                  <a:t>S</a:t>
                </a:r>
                <a:r>
                  <a:rPr lang="en-US" b="1" dirty="0">
                    <a:solidFill>
                      <a:srgbClr val="A43924"/>
                    </a:solidFill>
                    <a:latin typeface="+mn-lt"/>
                    <a:cs typeface="Arial" charset="0"/>
                  </a:rPr>
                  <a:t>ensor (</a:t>
                </a:r>
                <a:r>
                  <a:rPr lang="en-US" b="1" dirty="0">
                    <a:latin typeface="+mn-lt"/>
                    <a:cs typeface="Arial" charset="0"/>
                  </a:rPr>
                  <a:t>TES</a:t>
                </a:r>
                <a:r>
                  <a:rPr lang="en-US" b="1" dirty="0">
                    <a:solidFill>
                      <a:srgbClr val="A43924"/>
                    </a:solidFill>
                    <a:latin typeface="+mn-lt"/>
                    <a:cs typeface="Arial" charset="0"/>
                  </a:rPr>
                  <a:t>)</a:t>
                </a:r>
              </a:p>
            </p:txBody>
          </p:sp>
        </p:grpSp>
        <p:sp>
          <p:nvSpPr>
            <p:cNvPr id="104" name="AutoShape 248"/>
            <p:cNvSpPr>
              <a:spLocks noChangeArrowheads="1"/>
            </p:cNvSpPr>
            <p:nvPr/>
          </p:nvSpPr>
          <p:spPr bwMode="auto">
            <a:xfrm flipV="1">
              <a:off x="6240113" y="3221760"/>
              <a:ext cx="183862" cy="443023"/>
            </a:xfrm>
            <a:prstGeom prst="downArrow">
              <a:avLst>
                <a:gd name="adj1" fmla="val 28835"/>
                <a:gd name="adj2" fmla="val 111955"/>
              </a:avLst>
            </a:prstGeom>
            <a:gradFill rotWithShape="0">
              <a:gsLst>
                <a:gs pos="0">
                  <a:srgbClr val="475E00"/>
                </a:gs>
                <a:gs pos="100000">
                  <a:srgbClr val="99CC00"/>
                </a:gs>
              </a:gsLst>
              <a:lin ang="5400000" scaled="1"/>
            </a:gradFill>
            <a:ln w="19050">
              <a:noFill/>
              <a:miter lim="800000"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" name="Line 266"/>
            <p:cNvSpPr>
              <a:spLocks noChangeShapeType="1"/>
            </p:cNvSpPr>
            <p:nvPr/>
          </p:nvSpPr>
          <p:spPr bwMode="auto">
            <a:xfrm>
              <a:off x="7277100" y="2453640"/>
              <a:ext cx="43177" cy="381341"/>
            </a:xfrm>
            <a:prstGeom prst="line">
              <a:avLst/>
            </a:prstGeom>
            <a:noFill/>
            <a:ln w="19050">
              <a:solidFill>
                <a:srgbClr val="006600"/>
              </a:solidFill>
              <a:round/>
              <a:headEnd type="none" w="sm" len="sm"/>
              <a:tailEnd type="arrow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" name="Line 266"/>
            <p:cNvSpPr>
              <a:spLocks noChangeShapeType="1"/>
            </p:cNvSpPr>
            <p:nvPr/>
          </p:nvSpPr>
          <p:spPr bwMode="auto">
            <a:xfrm flipH="1">
              <a:off x="7774342" y="2827020"/>
              <a:ext cx="577178" cy="360298"/>
            </a:xfrm>
            <a:prstGeom prst="line">
              <a:avLst/>
            </a:prstGeom>
            <a:noFill/>
            <a:ln w="19050">
              <a:solidFill>
                <a:schemeClr val="accent2">
                  <a:lumMod val="75000"/>
                </a:schemeClr>
              </a:solidFill>
              <a:round/>
              <a:headEnd type="none" w="sm" len="sm"/>
              <a:tailEnd type="arrow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4754269" y="4698937"/>
              <a:ext cx="4212307" cy="830997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C00000"/>
                  </a:solidFill>
                </a:rPr>
                <a:t>Phonons provide equal measure</a:t>
              </a:r>
            </a:p>
            <a:p>
              <a:pPr algn="ctr"/>
              <a:r>
                <a:rPr lang="en-US" sz="2400" dirty="0" smtClean="0">
                  <a:solidFill>
                    <a:srgbClr val="C00000"/>
                  </a:solidFill>
                </a:rPr>
                <a:t>of NR </a:t>
              </a:r>
              <a:r>
                <a:rPr lang="en-US" sz="2000" dirty="0" smtClean="0">
                  <a:solidFill>
                    <a:srgbClr val="C00000"/>
                  </a:solidFill>
                </a:rPr>
                <a:t>&amp;</a:t>
              </a:r>
              <a:r>
                <a:rPr lang="en-US" sz="2400" dirty="0" smtClean="0">
                  <a:solidFill>
                    <a:srgbClr val="C00000"/>
                  </a:solidFill>
                </a:rPr>
                <a:t> ER recoil energies</a:t>
              </a:r>
            </a:p>
          </p:txBody>
        </p:sp>
      </p:grpSp>
      <p:sp>
        <p:nvSpPr>
          <p:cNvPr id="146" name="Slide Number Placeholder 1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47" name="Footer Placeholder 1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SDSM&amp;T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52400" y="838200"/>
            <a:ext cx="8755626" cy="990600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Takes 5 minutes to pump down to ≈10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torr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lang="en-US" sz="2400" i="1" dirty="0" err="1" smtClean="0">
                <a:solidFill>
                  <a:srgbClr val="000099"/>
                </a:solidFill>
              </a:rPr>
              <a:t>vs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400" dirty="0" smtClean="0">
                <a:solidFill>
                  <a:srgbClr val="000099"/>
                </a:solidFill>
              </a:rPr>
              <a:t>Princeton ≈1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min)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sz="2400" dirty="0" smtClean="0">
                <a:sym typeface="Wingdings" pitchFamily="2" charset="2"/>
              </a:rPr>
              <a:t>    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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 part of cycle is inefficient</a:t>
            </a:r>
          </a:p>
        </p:txBody>
      </p:sp>
      <p:pic>
        <p:nvPicPr>
          <p:cNvPr id="5" name="Picture 6" descr="PUSUradonPurge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81600" y="2718624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724400" y="1750140"/>
            <a:ext cx="4419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87" tIns="44450" rIns="90487" bIns="4445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Monotype Sorts" charset="0"/>
              <a:buChar char=""/>
              <a:defRPr sz="2000">
                <a:solidFill>
                  <a:schemeClr val="accent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Char char="—"/>
              <a:defRPr>
                <a:solidFill>
                  <a:schemeClr val="accent2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>
              <a:buNone/>
              <a:defRPr/>
            </a:pPr>
            <a:r>
              <a:rPr lang="en-US" dirty="0" smtClean="0"/>
              <a:t>Lower base pressure allows</a:t>
            </a:r>
          </a:p>
          <a:p>
            <a:pPr algn="ctr">
              <a:buNone/>
              <a:defRPr/>
            </a:pPr>
            <a:r>
              <a:rPr lang="en-US" dirty="0" smtClean="0"/>
              <a:t>higher volume flow gain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60" y="1538748"/>
            <a:ext cx="5065713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74071" y="165149"/>
            <a:ext cx="86069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/>
              <a:t>VSA Comparison: Princeton </a:t>
            </a:r>
            <a:r>
              <a:rPr lang="en-US" sz="4000" i="1" dirty="0" err="1" smtClean="0"/>
              <a:t>vs</a:t>
            </a:r>
            <a:r>
              <a:rPr lang="en-US" sz="4000" dirty="0" smtClean="0"/>
              <a:t> Syracuse</a:t>
            </a:r>
            <a:endParaRPr lang="en-US" sz="40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SDSM&amp;T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UradonG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556" y="1990677"/>
            <a:ext cx="4419600" cy="442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SUradonG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6356" y="2051002"/>
            <a:ext cx="4360863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1708356" y="2944764"/>
            <a:ext cx="12684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Princeton</a:t>
            </a: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6280356" y="2925714"/>
            <a:ext cx="1254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Syracuse</a:t>
            </a:r>
          </a:p>
        </p:txBody>
      </p:sp>
      <p:sp>
        <p:nvSpPr>
          <p:cNvPr id="9" name="Rectangle 8"/>
          <p:cNvSpPr/>
          <p:nvPr/>
        </p:nvSpPr>
        <p:spPr>
          <a:xfrm>
            <a:off x="274071" y="165149"/>
            <a:ext cx="86069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/>
              <a:t>VSA Comparison: Princeton </a:t>
            </a:r>
            <a:r>
              <a:rPr lang="en-US" sz="4000" i="1" dirty="0" err="1" smtClean="0"/>
              <a:t>vs</a:t>
            </a:r>
            <a:r>
              <a:rPr lang="en-US" sz="4000" dirty="0" smtClean="0"/>
              <a:t> Syracuse</a:t>
            </a:r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1120870" y="929150"/>
            <a:ext cx="677506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9"/>
                </a:solidFill>
              </a:rPr>
              <a:t>Want large G, big output flow and short cycle times:</a:t>
            </a:r>
          </a:p>
          <a:p>
            <a:pPr lvl="1"/>
            <a:r>
              <a:rPr lang="en-US" dirty="0" smtClean="0"/>
              <a:t>Must have G &gt; 1 for system to mitigate at all</a:t>
            </a:r>
          </a:p>
          <a:p>
            <a:pPr lvl="1"/>
            <a:r>
              <a:rPr lang="en-US" dirty="0" smtClean="0"/>
              <a:t>Note this is not a valid direct comparison</a:t>
            </a:r>
          </a:p>
          <a:p>
            <a:pPr lvl="2"/>
            <a:r>
              <a:rPr lang="en-US" dirty="0" smtClean="0">
                <a:sym typeface="Wingdings" pitchFamily="2" charset="2"/>
              </a:rPr>
              <a:t> same G in different systems can be different performance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SDSM&amp;T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raybunker\Documents\Physics\Conferences\PNNL G2 - March 2015\purge_cabinet.jpg"/>
          <p:cNvPicPr>
            <a:picLocks noChangeAspect="1" noChangeArrowheads="1"/>
          </p:cNvPicPr>
          <p:nvPr/>
        </p:nvPicPr>
        <p:blipFill>
          <a:blip r:embed="rId2" cstate="print"/>
          <a:srcRect l="4771" t="15963" b="5420"/>
          <a:stretch>
            <a:fillRect/>
          </a:stretch>
        </p:blipFill>
        <p:spPr bwMode="auto">
          <a:xfrm>
            <a:off x="136734" y="3059395"/>
            <a:ext cx="3346134" cy="368323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8371" y="169000"/>
            <a:ext cx="5309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Other Exclusion Techniques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2543606" y="3042305"/>
            <a:ext cx="1973490" cy="5847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SDSM&amp;T Metal Purge</a:t>
            </a:r>
          </a:p>
          <a:p>
            <a:pPr algn="ctr"/>
            <a:r>
              <a:rPr lang="en-US" sz="1600" dirty="0" smtClean="0"/>
              <a:t>Cabinet for </a:t>
            </a:r>
            <a:r>
              <a:rPr lang="en-US" sz="1600" dirty="0" err="1" smtClean="0"/>
              <a:t>BetaCage</a:t>
            </a:r>
            <a:endParaRPr lang="en-US" sz="1600" dirty="0"/>
          </a:p>
        </p:txBody>
      </p:sp>
      <p:pic>
        <p:nvPicPr>
          <p:cNvPr id="23556" name="Picture 4" descr="C:\Users\raybunker\Pictures\Science\CDMS - Legacy\ZIP Misc\ZIP shipping container\enclosur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734" y="974224"/>
            <a:ext cx="3112938" cy="198074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122222" y="1118071"/>
            <a:ext cx="1579407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CDMS II Tower</a:t>
            </a:r>
          </a:p>
          <a:p>
            <a:pPr algn="ctr"/>
            <a:r>
              <a:rPr lang="en-US" sz="1600" dirty="0" smtClean="0"/>
              <a:t>Vacuum Canister</a:t>
            </a:r>
          </a:p>
          <a:p>
            <a:pPr algn="ctr"/>
            <a:r>
              <a:rPr lang="en-US" sz="1600" dirty="0" smtClean="0"/>
              <a:t>for Shipping</a:t>
            </a:r>
            <a:endParaRPr lang="en-US" sz="1600" dirty="0"/>
          </a:p>
        </p:txBody>
      </p:sp>
      <p:pic>
        <p:nvPicPr>
          <p:cNvPr id="23557" name="Picture 5" descr="C:\Users\raybunker\Documents\Physics\Conferences\PNNL G2 - March 2015\dry_box.PNG"/>
          <p:cNvPicPr>
            <a:picLocks noChangeAspect="1" noChangeArrowheads="1"/>
          </p:cNvPicPr>
          <p:nvPr/>
        </p:nvPicPr>
        <p:blipFill>
          <a:blip r:embed="rId4" cstate="print"/>
          <a:srcRect l="4011" t="5843" r="527" b="4311"/>
          <a:stretch>
            <a:fillRect/>
          </a:stretch>
        </p:blipFill>
        <p:spPr bwMode="auto">
          <a:xfrm>
            <a:off x="5674405" y="640935"/>
            <a:ext cx="3204672" cy="349523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160231" y="921523"/>
            <a:ext cx="1281826" cy="5847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Conventional</a:t>
            </a:r>
          </a:p>
          <a:p>
            <a:pPr algn="ctr"/>
            <a:r>
              <a:rPr lang="en-US" sz="1600" dirty="0" smtClean="0"/>
              <a:t>Dry Boxes</a:t>
            </a:r>
            <a:endParaRPr lang="en-US" sz="1600" dirty="0"/>
          </a:p>
        </p:txBody>
      </p:sp>
      <p:pic>
        <p:nvPicPr>
          <p:cNvPr id="23558" name="Picture 6" descr="C:\Users\raybunker\Documents\Physics\Conferences\PNNL G2 - March 2015\clean2.jpg"/>
          <p:cNvPicPr>
            <a:picLocks noChangeAspect="1" noChangeArrowheads="1"/>
          </p:cNvPicPr>
          <p:nvPr/>
        </p:nvPicPr>
        <p:blipFill>
          <a:blip r:embed="rId5" cstate="print"/>
          <a:srcRect l="6161" t="14009" r="3135" b="21973"/>
          <a:stretch>
            <a:fillRect/>
          </a:stretch>
        </p:blipFill>
        <p:spPr bwMode="auto">
          <a:xfrm>
            <a:off x="4341264" y="4289990"/>
            <a:ext cx="4649462" cy="2461189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739218" y="3912552"/>
            <a:ext cx="1715854" cy="5847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Radon-Impervious</a:t>
            </a:r>
          </a:p>
          <a:p>
            <a:pPr algn="ctr"/>
            <a:r>
              <a:rPr lang="en-US" sz="1600" dirty="0" smtClean="0"/>
              <a:t>Wrappings</a:t>
            </a:r>
            <a:endParaRPr lang="en-US" sz="16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2805873" y="6445877"/>
            <a:ext cx="2133600" cy="365125"/>
          </a:xfrm>
        </p:spPr>
        <p:txBody>
          <a:bodyPr/>
          <a:lstStyle/>
          <a:p>
            <a:pPr algn="ctr"/>
            <a:fld id="{B6F15528-21DE-4FAA-801E-634DDDAF4B2B}" type="slidenum">
              <a:rPr lang="en-US" smtClean="0"/>
              <a:pPr algn="ctr"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88"/>
          <p:cNvGrpSpPr/>
          <p:nvPr/>
        </p:nvGrpSpPr>
        <p:grpSpPr>
          <a:xfrm>
            <a:off x="2005410" y="2643363"/>
            <a:ext cx="4926868" cy="3741866"/>
            <a:chOff x="1955687" y="1895753"/>
            <a:chExt cx="4926868" cy="3741866"/>
          </a:xfrm>
        </p:grpSpPr>
        <p:grpSp>
          <p:nvGrpSpPr>
            <p:cNvPr id="5" name="Group 7"/>
            <p:cNvGrpSpPr/>
            <p:nvPr/>
          </p:nvGrpSpPr>
          <p:grpSpPr>
            <a:xfrm>
              <a:off x="1955687" y="1895753"/>
              <a:ext cx="4926868" cy="3741866"/>
              <a:chOff x="1955687" y="1895753"/>
              <a:chExt cx="4926868" cy="3741866"/>
            </a:xfrm>
          </p:grpSpPr>
          <p:pic>
            <p:nvPicPr>
              <p:cNvPr id="8" name="Picture 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261444" y="1895753"/>
                <a:ext cx="4621111" cy="3458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9" name="TextBox 8"/>
              <p:cNvSpPr txBox="1"/>
              <p:nvPr/>
            </p:nvSpPr>
            <p:spPr>
              <a:xfrm rot="16200000">
                <a:off x="1314101" y="3372374"/>
                <a:ext cx="16525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Ionization Yield</a:t>
                </a:r>
                <a:endParaRPr lang="en-US" b="1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607265" y="5268287"/>
                <a:ext cx="20113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Recoil Energy (</a:t>
                </a:r>
                <a:r>
                  <a:rPr lang="en-US" b="1" dirty="0" err="1" smtClean="0"/>
                  <a:t>keV</a:t>
                </a:r>
                <a:r>
                  <a:rPr lang="en-US" b="1" dirty="0" smtClean="0"/>
                  <a:t>)</a:t>
                </a:r>
                <a:endParaRPr lang="en-US" b="1" dirty="0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4211273" y="2273417"/>
              <a:ext cx="19353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000" b="1" dirty="0" smtClean="0">
                  <a:solidFill>
                    <a:schemeClr val="bg1"/>
                  </a:solidFill>
                  <a:latin typeface="Cambria Math" pitchFamily="18" charset="0"/>
                  <a:ea typeface="Cambria Math" pitchFamily="18" charset="0"/>
                </a:rPr>
                <a:t>γ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-ray calibration ERs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21128814">
              <a:off x="3686922" y="4058892"/>
              <a:ext cx="22263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Neutron calibration NRs</a:t>
              </a:r>
              <a:endParaRPr lang="en-US" sz="1600" b="1" dirty="0"/>
            </a:p>
          </p:txBody>
        </p:sp>
      </p:grp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223611" y="1565026"/>
          <a:ext cx="2668108" cy="788832"/>
        </p:xfrm>
        <a:graphic>
          <a:graphicData uri="http://schemas.openxmlformats.org/presentationml/2006/ole">
            <p:oleObj spid="_x0000_s31746" name="Equation" r:id="rId4" imgW="1460160" imgH="431640" progId="Equation.3">
              <p:embed/>
            </p:oleObj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>
          <a:xfrm>
            <a:off x="0" y="93876"/>
            <a:ext cx="9144000" cy="856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CDMS technique — ionization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&amp;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phonons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98533" y="85329"/>
            <a:ext cx="4717279" cy="914401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5059680" y="1587896"/>
            <a:ext cx="3964679" cy="830997"/>
            <a:chOff x="5059680" y="1587896"/>
            <a:chExt cx="3964679" cy="830997"/>
          </a:xfrm>
        </p:grpSpPr>
        <p:sp>
          <p:nvSpPr>
            <p:cNvPr id="14" name="Oval 13"/>
            <p:cNvSpPr/>
            <p:nvPr/>
          </p:nvSpPr>
          <p:spPr>
            <a:xfrm>
              <a:off x="5059680" y="1600200"/>
              <a:ext cx="678180" cy="685800"/>
            </a:xfrm>
            <a:prstGeom prst="ellipse">
              <a:avLst/>
            </a:prstGeom>
            <a:noFill/>
            <a:ln w="1905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>
              <a:stCxn id="14" idx="6"/>
              <a:endCxn id="16" idx="1"/>
            </p:cNvCxnSpPr>
            <p:nvPr/>
          </p:nvCxnSpPr>
          <p:spPr>
            <a:xfrm>
              <a:off x="5737860" y="1943100"/>
              <a:ext cx="842402" cy="60295"/>
            </a:xfrm>
            <a:prstGeom prst="straightConnector1">
              <a:avLst/>
            </a:prstGeom>
            <a:ln w="19050"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580262" y="1587896"/>
              <a:ext cx="2444097" cy="83099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66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Extra energy:</a:t>
              </a:r>
            </a:p>
            <a:p>
              <a:pPr algn="ctr"/>
              <a:r>
                <a:rPr lang="en-US" sz="1600" dirty="0" smtClean="0"/>
                <a:t>Luke-phonon amplification </a:t>
              </a:r>
              <a:r>
                <a:rPr lang="en-US" sz="1200" dirty="0" smtClean="0">
                  <a:sym typeface="Wingdings" pitchFamily="2" charset="2"/>
                </a:rPr>
                <a:t></a:t>
              </a:r>
              <a:r>
                <a:rPr lang="en-US" sz="1600" dirty="0" smtClean="0">
                  <a:sym typeface="Wingdings" pitchFamily="2" charset="2"/>
                </a:rPr>
                <a:t> </a:t>
              </a:r>
              <a:r>
                <a:rPr lang="en-US" sz="1600" dirty="0" err="1" smtClean="0">
                  <a:sym typeface="Wingdings" pitchFamily="2" charset="2"/>
                </a:rPr>
                <a:t>CDMSlite</a:t>
              </a:r>
              <a:r>
                <a:rPr lang="en-US" sz="1600" dirty="0" smtClean="0">
                  <a:sym typeface="Wingdings" pitchFamily="2" charset="2"/>
                </a:rPr>
                <a:t> HV mode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602480" y="1093152"/>
            <a:ext cx="2948323" cy="1261428"/>
            <a:chOff x="4602480" y="1093152"/>
            <a:chExt cx="2948323" cy="1261428"/>
          </a:xfrm>
        </p:grpSpPr>
        <p:sp>
          <p:nvSpPr>
            <p:cNvPr id="18" name="Oval 17"/>
            <p:cNvSpPr/>
            <p:nvPr/>
          </p:nvSpPr>
          <p:spPr>
            <a:xfrm>
              <a:off x="4602480" y="1539240"/>
              <a:ext cx="1196340" cy="815340"/>
            </a:xfrm>
            <a:prstGeom prst="ellipse">
              <a:avLst/>
            </a:prstGeom>
            <a:noFill/>
            <a:ln w="1905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9" name="Straight Arrow Connector 18"/>
            <p:cNvCxnSpPr>
              <a:stCxn id="18" idx="7"/>
              <a:endCxn id="20" idx="1"/>
            </p:cNvCxnSpPr>
            <p:nvPr/>
          </p:nvCxnSpPr>
          <p:spPr>
            <a:xfrm rot="5400000" flipH="1" flipV="1">
              <a:off x="5726936" y="1159114"/>
              <a:ext cx="396215" cy="602846"/>
            </a:xfrm>
            <a:prstGeom prst="straightConnector1">
              <a:avLst/>
            </a:prstGeom>
            <a:ln w="19050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6226466" y="1093152"/>
              <a:ext cx="1324337" cy="338554"/>
            </a:xfrm>
            <a:prstGeom prst="rect">
              <a:avLst/>
            </a:prstGeom>
            <a:noFill/>
            <a:ln w="19050">
              <a:solidFill>
                <a:srgbClr val="0000CC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Recoil energy</a:t>
              </a:r>
              <a:endParaRPr lang="en-US" sz="1600" dirty="0"/>
            </a:p>
          </p:txBody>
        </p:sp>
      </p:grpSp>
      <p:grpSp>
        <p:nvGrpSpPr>
          <p:cNvPr id="21" name="Group 20"/>
          <p:cNvGrpSpPr/>
          <p:nvPr/>
        </p:nvGrpSpPr>
        <p:grpSpPr>
          <a:xfrm rot="20208423">
            <a:off x="3953402" y="4090239"/>
            <a:ext cx="2784595" cy="804670"/>
            <a:chOff x="4532352" y="3883759"/>
            <a:chExt cx="2042367" cy="514978"/>
          </a:xfrm>
          <a:solidFill>
            <a:schemeClr val="bg1">
              <a:alpha val="65000"/>
            </a:schemeClr>
          </a:solidFill>
        </p:grpSpPr>
        <p:sp>
          <p:nvSpPr>
            <p:cNvPr id="22" name="Oval 21"/>
            <p:cNvSpPr/>
            <p:nvPr/>
          </p:nvSpPr>
          <p:spPr>
            <a:xfrm>
              <a:off x="4532352" y="3883759"/>
              <a:ext cx="2042367" cy="514978"/>
            </a:xfrm>
            <a:prstGeom prst="ellipse">
              <a:avLst/>
            </a:prstGeom>
            <a:solidFill>
              <a:schemeClr val="bg1">
                <a:alpha val="65000"/>
              </a:schemeClr>
            </a:solidFill>
            <a:ln w="381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821645" y="4000564"/>
              <a:ext cx="1461374" cy="27149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8000"/>
                  </a:solidFill>
                </a:rPr>
                <a:t>Face events</a:t>
              </a:r>
              <a:endParaRPr lang="en-US" sz="2400" b="1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205136" y="5453067"/>
            <a:ext cx="3112609" cy="463346"/>
            <a:chOff x="4274329" y="3975210"/>
            <a:chExt cx="2435552" cy="425203"/>
          </a:xfrm>
          <a:solidFill>
            <a:schemeClr val="bg1">
              <a:alpha val="50000"/>
            </a:schemeClr>
          </a:solidFill>
        </p:grpSpPr>
        <p:sp>
          <p:nvSpPr>
            <p:cNvPr id="25" name="Oval 24"/>
            <p:cNvSpPr/>
            <p:nvPr/>
          </p:nvSpPr>
          <p:spPr>
            <a:xfrm>
              <a:off x="4274329" y="3975210"/>
              <a:ext cx="2435552" cy="425203"/>
            </a:xfrm>
            <a:prstGeom prst="ellipse">
              <a:avLst/>
            </a:prstGeom>
            <a:solidFill>
              <a:schemeClr val="bg1">
                <a:alpha val="65000"/>
              </a:schemeClr>
            </a:solidFill>
            <a:ln w="381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656038" y="3990887"/>
              <a:ext cx="1696690" cy="35141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8000"/>
                  </a:solidFill>
                </a:rPr>
                <a:t>Sidewall events</a:t>
              </a:r>
              <a:endParaRPr lang="en-US" sz="2400" b="1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81413" y="2546445"/>
            <a:ext cx="2070466" cy="3698545"/>
            <a:chOff x="181413" y="2546445"/>
            <a:chExt cx="2070466" cy="3698545"/>
          </a:xfrm>
        </p:grpSpPr>
        <p:sp>
          <p:nvSpPr>
            <p:cNvPr id="27" name="Left Brace 26"/>
            <p:cNvSpPr/>
            <p:nvPr/>
          </p:nvSpPr>
          <p:spPr>
            <a:xfrm>
              <a:off x="1514900" y="2546445"/>
              <a:ext cx="736979" cy="3698545"/>
            </a:xfrm>
            <a:prstGeom prst="leftBrace">
              <a:avLst>
                <a:gd name="adj1" fmla="val 50925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81413" y="3870284"/>
              <a:ext cx="1410386" cy="107721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Background at</a:t>
              </a:r>
            </a:p>
            <a:p>
              <a:pPr algn="ctr"/>
              <a:r>
                <a:rPr lang="en-US" sz="1600" dirty="0" smtClean="0"/>
                <a:t>low energy:</a:t>
              </a:r>
            </a:p>
            <a:p>
              <a:pPr algn="ctr"/>
              <a:r>
                <a:rPr lang="en-US" sz="1600" dirty="0" smtClean="0"/>
                <a:t>finite energy</a:t>
              </a:r>
            </a:p>
            <a:p>
              <a:pPr algn="ctr"/>
              <a:r>
                <a:rPr lang="en-US" sz="1600" dirty="0" smtClean="0"/>
                <a:t>resolution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757912" y="2546445"/>
            <a:ext cx="2168755" cy="3698545"/>
            <a:chOff x="6757912" y="2546445"/>
            <a:chExt cx="2168755" cy="3698545"/>
          </a:xfrm>
        </p:grpSpPr>
        <p:sp>
          <p:nvSpPr>
            <p:cNvPr id="31" name="Left Brace 30"/>
            <p:cNvSpPr/>
            <p:nvPr/>
          </p:nvSpPr>
          <p:spPr>
            <a:xfrm flipH="1">
              <a:off x="6757912" y="2546445"/>
              <a:ext cx="736979" cy="3698545"/>
            </a:xfrm>
            <a:prstGeom prst="leftBrace">
              <a:avLst>
                <a:gd name="adj1" fmla="val 50925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464152" y="3870284"/>
              <a:ext cx="1462515" cy="107721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Background at</a:t>
              </a:r>
            </a:p>
            <a:p>
              <a:pPr algn="ctr"/>
              <a:r>
                <a:rPr lang="en-US" sz="1600" dirty="0" smtClean="0"/>
                <a:t>high energy:</a:t>
              </a:r>
            </a:p>
            <a:p>
              <a:pPr algn="ctr"/>
              <a:r>
                <a:rPr lang="en-US" sz="1600" dirty="0" smtClean="0"/>
                <a:t>near-surface</a:t>
              </a:r>
            </a:p>
            <a:p>
              <a:pPr algn="ctr"/>
              <a:r>
                <a:rPr lang="en-US" sz="1600" dirty="0" smtClean="0"/>
                <a:t>electron recoils</a:t>
              </a:r>
            </a:p>
          </p:txBody>
        </p:sp>
      </p:grp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5" name="Footer Placeholder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SDSM&amp;T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6915" y="3031265"/>
            <a:ext cx="3839417" cy="259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737" y="3124332"/>
            <a:ext cx="4891396" cy="329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AutoShape 13"/>
          <p:cNvSpPr>
            <a:spLocks noChangeArrowheads="1"/>
          </p:cNvSpPr>
          <p:nvPr/>
        </p:nvSpPr>
        <p:spPr bwMode="auto">
          <a:xfrm>
            <a:off x="8353433" y="4331558"/>
            <a:ext cx="300642" cy="260058"/>
          </a:xfrm>
          <a:prstGeom prst="irregularSeal1">
            <a:avLst/>
          </a:prstGeom>
          <a:solidFill>
            <a:srgbClr val="0000CC"/>
          </a:solidFill>
          <a:ln w="9525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28407" y="1404751"/>
            <a:ext cx="40574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CC"/>
                </a:solidFill>
              </a:rPr>
              <a:t>Bulk event </a:t>
            </a:r>
            <a:r>
              <a:rPr lang="en-US" sz="1600" dirty="0" smtClean="0">
                <a:sym typeface="Wingdings" pitchFamily="2" charset="2"/>
              </a:rPr>
              <a:t> Side-symmetric Ionization signal</a:t>
            </a:r>
            <a:endParaRPr lang="en-US" sz="1600" dirty="0"/>
          </a:p>
        </p:txBody>
      </p:sp>
      <p:grpSp>
        <p:nvGrpSpPr>
          <p:cNvPr id="2" name="Group 11"/>
          <p:cNvGrpSpPr/>
          <p:nvPr/>
        </p:nvGrpSpPr>
        <p:grpSpPr>
          <a:xfrm>
            <a:off x="1237512" y="4291390"/>
            <a:ext cx="822324" cy="939738"/>
            <a:chOff x="5334001" y="4255411"/>
            <a:chExt cx="822324" cy="939738"/>
          </a:xfrm>
        </p:grpSpPr>
        <p:cxnSp>
          <p:nvCxnSpPr>
            <p:cNvPr id="13" name="Straight Arrow Connector 12"/>
            <p:cNvCxnSpPr/>
            <p:nvPr/>
          </p:nvCxnSpPr>
          <p:spPr>
            <a:xfrm rot="5400000">
              <a:off x="5275453" y="4723536"/>
              <a:ext cx="939738" cy="34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5334001" y="4505325"/>
              <a:ext cx="822324" cy="27699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00CC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 smtClean="0"/>
                <a:t>Electrons</a:t>
              </a:r>
              <a:endParaRPr lang="en-US" sz="1200" b="1" dirty="0"/>
            </a:p>
          </p:txBody>
        </p:sp>
      </p:grpSp>
      <p:grpSp>
        <p:nvGrpSpPr>
          <p:cNvPr id="3" name="Group 14"/>
          <p:cNvGrpSpPr/>
          <p:nvPr/>
        </p:nvGrpSpPr>
        <p:grpSpPr>
          <a:xfrm>
            <a:off x="1374037" y="3243640"/>
            <a:ext cx="549274" cy="939738"/>
            <a:chOff x="5470526" y="3207661"/>
            <a:chExt cx="549274" cy="939738"/>
          </a:xfrm>
        </p:grpSpPr>
        <p:cxnSp>
          <p:nvCxnSpPr>
            <p:cNvPr id="16" name="Straight Arrow Connector 15"/>
            <p:cNvCxnSpPr/>
            <p:nvPr/>
          </p:nvCxnSpPr>
          <p:spPr>
            <a:xfrm rot="16200000" flipV="1">
              <a:off x="5275453" y="3675786"/>
              <a:ext cx="939738" cy="34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5470526" y="3597275"/>
              <a:ext cx="549274" cy="27699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00CC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 smtClean="0"/>
                <a:t>Holes</a:t>
              </a:r>
              <a:endParaRPr lang="en-US" sz="1200" b="1" dirty="0"/>
            </a:p>
          </p:txBody>
        </p:sp>
      </p:grpSp>
      <p:sp>
        <p:nvSpPr>
          <p:cNvPr id="18" name="AutoShape 13"/>
          <p:cNvSpPr>
            <a:spLocks noChangeArrowheads="1"/>
          </p:cNvSpPr>
          <p:nvPr/>
        </p:nvSpPr>
        <p:spPr bwMode="auto">
          <a:xfrm>
            <a:off x="1501729" y="4100184"/>
            <a:ext cx="300642" cy="260058"/>
          </a:xfrm>
          <a:prstGeom prst="irregularSeal1">
            <a:avLst/>
          </a:prstGeom>
          <a:solidFill>
            <a:srgbClr val="0000CC"/>
          </a:solidFill>
          <a:ln w="9525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45302" y="1949530"/>
            <a:ext cx="4023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Surface event </a:t>
            </a:r>
            <a:r>
              <a:rPr lang="en-US" sz="1600" dirty="0" smtClean="0">
                <a:sym typeface="Wingdings" pitchFamily="2" charset="2"/>
              </a:rPr>
              <a:t> Asymmetric ionization signal</a:t>
            </a:r>
            <a:endParaRPr lang="en-US" sz="1600" dirty="0"/>
          </a:p>
        </p:txBody>
      </p:sp>
      <p:sp>
        <p:nvSpPr>
          <p:cNvPr id="20" name="AutoShape 13"/>
          <p:cNvSpPr>
            <a:spLocks noChangeArrowheads="1"/>
          </p:cNvSpPr>
          <p:nvPr/>
        </p:nvSpPr>
        <p:spPr bwMode="auto">
          <a:xfrm>
            <a:off x="7256153" y="3676238"/>
            <a:ext cx="300642" cy="260058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20"/>
          <p:cNvGrpSpPr/>
          <p:nvPr/>
        </p:nvGrpSpPr>
        <p:grpSpPr>
          <a:xfrm>
            <a:off x="3264431" y="5113039"/>
            <a:ext cx="886140" cy="805402"/>
            <a:chOff x="7162800" y="5077060"/>
            <a:chExt cx="886140" cy="805402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7162800" y="5077060"/>
              <a:ext cx="392906" cy="36714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7226616" y="5605463"/>
              <a:ext cx="822324" cy="27699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 smtClean="0"/>
                <a:t>Electrons</a:t>
              </a:r>
              <a:endParaRPr lang="en-US" sz="1200" b="1" dirty="0"/>
            </a:p>
          </p:txBody>
        </p:sp>
      </p:grpSp>
      <p:grpSp>
        <p:nvGrpSpPr>
          <p:cNvPr id="5" name="Group 23"/>
          <p:cNvGrpSpPr/>
          <p:nvPr/>
        </p:nvGrpSpPr>
        <p:grpSpPr>
          <a:xfrm>
            <a:off x="2421789" y="5088250"/>
            <a:ext cx="691646" cy="836538"/>
            <a:chOff x="6320158" y="5052271"/>
            <a:chExt cx="691646" cy="836538"/>
          </a:xfrm>
        </p:grpSpPr>
        <p:cxnSp>
          <p:nvCxnSpPr>
            <p:cNvPr id="25" name="Straight Arrow Connector 24"/>
            <p:cNvCxnSpPr/>
            <p:nvPr/>
          </p:nvCxnSpPr>
          <p:spPr>
            <a:xfrm rot="5400000">
              <a:off x="6631781" y="5065154"/>
              <a:ext cx="392906" cy="36714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6320158" y="5611810"/>
              <a:ext cx="549274" cy="27699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 smtClean="0"/>
                <a:t>Holes</a:t>
              </a:r>
              <a:endParaRPr lang="en-US" sz="1200" b="1" dirty="0"/>
            </a:p>
          </p:txBody>
        </p:sp>
      </p:grpSp>
      <p:sp>
        <p:nvSpPr>
          <p:cNvPr id="27" name="AutoShape 13"/>
          <p:cNvSpPr>
            <a:spLocks noChangeArrowheads="1"/>
          </p:cNvSpPr>
          <p:nvPr/>
        </p:nvSpPr>
        <p:spPr bwMode="auto">
          <a:xfrm>
            <a:off x="3035658" y="4969317"/>
            <a:ext cx="300642" cy="260058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Plus 28"/>
          <p:cNvSpPr/>
          <p:nvPr/>
        </p:nvSpPr>
        <p:spPr>
          <a:xfrm>
            <a:off x="2303425" y="1727949"/>
            <a:ext cx="285225" cy="297901"/>
          </a:xfrm>
          <a:prstGeom prst="mathPlus">
            <a:avLst>
              <a:gd name="adj1" fmla="val 12409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29"/>
          <p:cNvGrpSpPr/>
          <p:nvPr/>
        </p:nvGrpSpPr>
        <p:grpSpPr>
          <a:xfrm>
            <a:off x="607338" y="2252825"/>
            <a:ext cx="3899594" cy="616753"/>
            <a:chOff x="195263" y="939410"/>
            <a:chExt cx="3899594" cy="616753"/>
          </a:xfrm>
        </p:grpSpPr>
        <p:sp>
          <p:nvSpPr>
            <p:cNvPr id="31" name="Equal 30"/>
            <p:cNvSpPr/>
            <p:nvPr/>
          </p:nvSpPr>
          <p:spPr>
            <a:xfrm>
              <a:off x="1852397" y="939410"/>
              <a:ext cx="365149" cy="352337"/>
            </a:xfrm>
            <a:prstGeom prst="mathEqual">
              <a:avLst>
                <a:gd name="adj1" fmla="val 12611"/>
                <a:gd name="adj2" fmla="val 15397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95263" y="1217609"/>
              <a:ext cx="38995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Significantly improved face-event rejection</a:t>
              </a:r>
              <a:endParaRPr lang="en-US" sz="1600" b="1" dirty="0"/>
            </a:p>
          </p:txBody>
        </p:sp>
      </p:grpSp>
      <p:sp>
        <p:nvSpPr>
          <p:cNvPr id="37" name="Title 1"/>
          <p:cNvSpPr txBox="1">
            <a:spLocks/>
          </p:cNvSpPr>
          <p:nvPr/>
        </p:nvSpPr>
        <p:spPr>
          <a:xfrm>
            <a:off x="0" y="8544"/>
            <a:ext cx="7545936" cy="856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SuperCDMS technique — the </a:t>
            </a:r>
            <a:r>
              <a:rPr kumimoji="0" lang="en-US" sz="40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iZIP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 descr="C:\Users\raybunker\Documents\Physics\Conferences\Mitchell - 2014\my material\sensors.PNG"/>
          <p:cNvPicPr>
            <a:picLocks noChangeAspect="1" noChangeArrowheads="1"/>
          </p:cNvPicPr>
          <p:nvPr/>
        </p:nvPicPr>
        <p:blipFill>
          <a:blip r:embed="rId5" cstate="print"/>
          <a:srcRect l="21553" t="3030" r="3147" b="5506"/>
          <a:stretch>
            <a:fillRect/>
          </a:stretch>
        </p:blipFill>
        <p:spPr bwMode="auto">
          <a:xfrm>
            <a:off x="7246830" y="965678"/>
            <a:ext cx="1632246" cy="198262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55" name="Rectangle 54"/>
          <p:cNvSpPr/>
          <p:nvPr/>
        </p:nvSpPr>
        <p:spPr>
          <a:xfrm>
            <a:off x="8155914" y="3543848"/>
            <a:ext cx="116681" cy="809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5128227" y="1179355"/>
            <a:ext cx="2002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Phonon sensors @ 0V</a:t>
            </a:r>
            <a:endParaRPr lang="en-US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471078" y="2006871"/>
            <a:ext cx="16593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Ionization </a:t>
            </a:r>
          </a:p>
          <a:p>
            <a:pPr algn="r"/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electrodes @ ±2V</a:t>
            </a:r>
            <a:endParaRPr lang="en-US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72361" y="922945"/>
            <a:ext cx="3969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Interleaved ionization </a:t>
            </a:r>
            <a:r>
              <a:rPr lang="en-US" sz="1400" dirty="0" smtClean="0"/>
              <a:t>&amp;</a:t>
            </a:r>
            <a:r>
              <a:rPr lang="en-US" dirty="0" smtClean="0"/>
              <a:t> phonon sensors</a:t>
            </a:r>
            <a:endParaRPr lang="en-US" dirty="0"/>
          </a:p>
        </p:txBody>
      </p:sp>
      <p:cxnSp>
        <p:nvCxnSpPr>
          <p:cNvPr id="69" name="Straight Connector 68"/>
          <p:cNvCxnSpPr>
            <a:stCxn id="55" idx="1"/>
          </p:cNvCxnSpPr>
          <p:nvPr/>
        </p:nvCxnSpPr>
        <p:spPr>
          <a:xfrm rot="10800000">
            <a:off x="7239000" y="2957433"/>
            <a:ext cx="916914" cy="62689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stCxn id="55" idx="3"/>
          </p:cNvCxnSpPr>
          <p:nvPr/>
        </p:nvCxnSpPr>
        <p:spPr>
          <a:xfrm flipV="1">
            <a:off x="8272595" y="2955050"/>
            <a:ext cx="611849" cy="62927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6734086" y="1486968"/>
            <a:ext cx="803305" cy="33328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6742632" y="2538101"/>
            <a:ext cx="623843" cy="28201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8" name="Footer Placeholder 3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SDSM&amp;T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8" grpId="0" animBg="1"/>
      <p:bldP spid="19" grpId="0"/>
      <p:bldP spid="20" grpId="0" animBg="1"/>
      <p:bldP spid="27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4069909" y="3201436"/>
            <a:ext cx="4959434" cy="2921786"/>
            <a:chOff x="345739" y="3747346"/>
            <a:chExt cx="4959434" cy="2921786"/>
          </a:xfrm>
        </p:grpSpPr>
        <p:grpSp>
          <p:nvGrpSpPr>
            <p:cNvPr id="52" name="Group 51"/>
            <p:cNvGrpSpPr/>
            <p:nvPr/>
          </p:nvGrpSpPr>
          <p:grpSpPr>
            <a:xfrm>
              <a:off x="345739" y="3747346"/>
              <a:ext cx="4601224" cy="2921786"/>
              <a:chOff x="379923" y="3764438"/>
              <a:chExt cx="4601224" cy="2921786"/>
            </a:xfrm>
          </p:grpSpPr>
          <p:grpSp>
            <p:nvGrpSpPr>
              <p:cNvPr id="61" name="Group 6"/>
              <p:cNvGrpSpPr/>
              <p:nvPr/>
            </p:nvGrpSpPr>
            <p:grpSpPr>
              <a:xfrm>
                <a:off x="463262" y="3764438"/>
                <a:ext cx="3601332" cy="2572783"/>
                <a:chOff x="4021508" y="1521151"/>
                <a:chExt cx="4724400" cy="3375100"/>
              </a:xfrm>
            </p:grpSpPr>
            <p:pic>
              <p:nvPicPr>
                <p:cNvPr id="70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021508" y="1705376"/>
                  <a:ext cx="4724400" cy="31908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71" name="Rectangle 70"/>
                <p:cNvSpPr/>
                <p:nvPr/>
              </p:nvSpPr>
              <p:spPr>
                <a:xfrm>
                  <a:off x="5366759" y="1521151"/>
                  <a:ext cx="512748" cy="5383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2" name="Group 23"/>
              <p:cNvGrpSpPr/>
              <p:nvPr/>
            </p:nvGrpSpPr>
            <p:grpSpPr>
              <a:xfrm>
                <a:off x="415541" y="6337221"/>
                <a:ext cx="1848387" cy="349003"/>
                <a:chOff x="546938" y="6090377"/>
                <a:chExt cx="1848387" cy="349003"/>
              </a:xfrm>
            </p:grpSpPr>
            <p:sp>
              <p:nvSpPr>
                <p:cNvPr id="68" name="TextBox 67"/>
                <p:cNvSpPr txBox="1"/>
                <p:nvPr/>
              </p:nvSpPr>
              <p:spPr>
                <a:xfrm>
                  <a:off x="546938" y="6131603"/>
                  <a:ext cx="939616" cy="307777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≈ -70 volts</a:t>
                  </a:r>
                  <a:endParaRPr lang="en-US" sz="1400" dirty="0"/>
                </a:p>
              </p:txBody>
            </p:sp>
            <p:cxnSp>
              <p:nvCxnSpPr>
                <p:cNvPr id="69" name="Shape 68"/>
                <p:cNvCxnSpPr>
                  <a:stCxn id="68" idx="3"/>
                  <a:endCxn id="70" idx="2"/>
                </p:cNvCxnSpPr>
                <p:nvPr/>
              </p:nvCxnSpPr>
              <p:spPr>
                <a:xfrm flipV="1">
                  <a:off x="1486554" y="6090377"/>
                  <a:ext cx="908771" cy="195115"/>
                </a:xfrm>
                <a:prstGeom prst="bentConnector2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3" name="TextBox 62"/>
              <p:cNvSpPr txBox="1"/>
              <p:nvPr/>
            </p:nvSpPr>
            <p:spPr>
              <a:xfrm>
                <a:off x="379923" y="3987126"/>
                <a:ext cx="663900" cy="307777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0 volts</a:t>
                </a:r>
                <a:endParaRPr lang="en-US" sz="1400" dirty="0"/>
              </a:p>
            </p:txBody>
          </p:sp>
          <p:cxnSp>
            <p:nvCxnSpPr>
              <p:cNvPr id="64" name="Shape 11"/>
              <p:cNvCxnSpPr>
                <a:stCxn id="63" idx="3"/>
              </p:cNvCxnSpPr>
              <p:nvPr/>
            </p:nvCxnSpPr>
            <p:spPr>
              <a:xfrm>
                <a:off x="1043823" y="4141015"/>
                <a:ext cx="1211559" cy="303166"/>
              </a:xfrm>
              <a:prstGeom prst="bentConnector2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Rectangle 64"/>
              <p:cNvSpPr/>
              <p:nvPr/>
            </p:nvSpPr>
            <p:spPr>
              <a:xfrm>
                <a:off x="3157898" y="4106625"/>
                <a:ext cx="555477" cy="3291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3263433" y="3893123"/>
                <a:ext cx="1717714" cy="30777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/>
                  <a:t>Readout S1 phonons</a:t>
                </a:r>
                <a:endParaRPr lang="en-US" sz="1400" dirty="0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2608130" y="4789250"/>
                <a:ext cx="1244600" cy="10731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3189081" y="5296495"/>
              <a:ext cx="21160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FF"/>
                  </a:solidFill>
                </a:rPr>
                <a:t>Primary recoil phonons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135741" y="4647489"/>
              <a:ext cx="19323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Electron propagation</a:t>
              </a:r>
              <a:endParaRPr lang="en-US" sz="16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693781" y="4971992"/>
              <a:ext cx="20936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C00000"/>
                  </a:solidFill>
                </a:rPr>
                <a:t>Luke phonons </a:t>
              </a:r>
              <a:r>
                <a:rPr lang="en-US" sz="1600" dirty="0" smtClean="0">
                  <a:solidFill>
                    <a:srgbClr val="C00000"/>
                  </a:solidFill>
                  <a:sym typeface="Symbol"/>
                </a:rPr>
                <a:t> E-field</a:t>
              </a:r>
              <a:endParaRPr lang="en-US" sz="1600" dirty="0">
                <a:solidFill>
                  <a:srgbClr val="C00000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455781" y="5620998"/>
              <a:ext cx="16279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Hole propagation</a:t>
              </a:r>
              <a:endParaRPr lang="en-US" sz="1600" dirty="0"/>
            </a:p>
          </p:txBody>
        </p:sp>
        <p:cxnSp>
          <p:nvCxnSpPr>
            <p:cNvPr id="57" name="Straight Arrow Connector 56"/>
            <p:cNvCxnSpPr>
              <a:stCxn id="56" idx="1"/>
            </p:cNvCxnSpPr>
            <p:nvPr/>
          </p:nvCxnSpPr>
          <p:spPr>
            <a:xfrm rot="10800000" flipV="1">
              <a:off x="1966719" y="5790274"/>
              <a:ext cx="1489063" cy="12011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>
              <a:stCxn id="54" idx="1"/>
            </p:cNvCxnSpPr>
            <p:nvPr/>
          </p:nvCxnSpPr>
          <p:spPr>
            <a:xfrm rot="10800000">
              <a:off x="2469639" y="4729290"/>
              <a:ext cx="666103" cy="8747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stCxn id="55" idx="1"/>
            </p:cNvCxnSpPr>
            <p:nvPr/>
          </p:nvCxnSpPr>
          <p:spPr>
            <a:xfrm rot="10800000">
              <a:off x="2279141" y="5079813"/>
              <a:ext cx="414641" cy="61457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>
              <a:stCxn id="53" idx="1"/>
            </p:cNvCxnSpPr>
            <p:nvPr/>
          </p:nvCxnSpPr>
          <p:spPr>
            <a:xfrm rot="10800000">
              <a:off x="2088641" y="5430330"/>
              <a:ext cx="1100441" cy="35442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/>
          <p:cNvGrpSpPr/>
          <p:nvPr/>
        </p:nvGrpSpPr>
        <p:grpSpPr>
          <a:xfrm>
            <a:off x="4393219" y="147526"/>
            <a:ext cx="4351140" cy="2494472"/>
            <a:chOff x="4549323" y="401128"/>
            <a:chExt cx="4351140" cy="2494472"/>
          </a:xfrm>
        </p:grpSpPr>
        <p:grpSp>
          <p:nvGrpSpPr>
            <p:cNvPr id="88" name="Group 87"/>
            <p:cNvGrpSpPr/>
            <p:nvPr/>
          </p:nvGrpSpPr>
          <p:grpSpPr>
            <a:xfrm>
              <a:off x="4549323" y="401128"/>
              <a:ext cx="4351140" cy="2463003"/>
              <a:chOff x="4549323" y="278296"/>
              <a:chExt cx="4351140" cy="2463003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5475829" y="1844592"/>
                <a:ext cx="766849" cy="180625"/>
              </a:xfrm>
              <a:prstGeom prst="ellipse">
                <a:avLst/>
              </a:prstGeom>
              <a:solidFill>
                <a:srgbClr val="F200E1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327373" y="278296"/>
                <a:ext cx="3573090" cy="2463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5" name="Group 10"/>
              <p:cNvGrpSpPr/>
              <p:nvPr/>
            </p:nvGrpSpPr>
            <p:grpSpPr>
              <a:xfrm>
                <a:off x="4549323" y="923935"/>
                <a:ext cx="690830" cy="911898"/>
                <a:chOff x="3720260" y="1621474"/>
                <a:chExt cx="690830" cy="911898"/>
              </a:xfrm>
            </p:grpSpPr>
            <p:sp>
              <p:nvSpPr>
                <p:cNvPr id="19" name="TextBox 18"/>
                <p:cNvSpPr txBox="1"/>
                <p:nvPr/>
              </p:nvSpPr>
              <p:spPr>
                <a:xfrm>
                  <a:off x="3720260" y="1889760"/>
                  <a:ext cx="690830" cy="4514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>
                    <a:lnSpc>
                      <a:spcPts val="1400"/>
                    </a:lnSpc>
                  </a:pPr>
                  <a:r>
                    <a:rPr lang="en-US" sz="1200" b="1" dirty="0" smtClean="0">
                      <a:solidFill>
                        <a:srgbClr val="F200E1"/>
                      </a:solidFill>
                    </a:rPr>
                    <a:t>Tower 3</a:t>
                  </a:r>
                </a:p>
                <a:p>
                  <a:pPr algn="r">
                    <a:lnSpc>
                      <a:spcPts val="1400"/>
                    </a:lnSpc>
                  </a:pPr>
                  <a:r>
                    <a:rPr lang="en-US" sz="1200" b="1" dirty="0" smtClean="0">
                      <a:solidFill>
                        <a:srgbClr val="F200E1"/>
                      </a:solidFill>
                    </a:rPr>
                    <a:t>Sources</a:t>
                  </a:r>
                  <a:endParaRPr lang="en-US" sz="1200" b="1" dirty="0">
                    <a:solidFill>
                      <a:srgbClr val="F200E1"/>
                    </a:solidFill>
                  </a:endParaRPr>
                </a:p>
              </p:txBody>
            </p:sp>
            <p:cxnSp>
              <p:nvCxnSpPr>
                <p:cNvPr id="20" name="Straight Arrow Connector 19"/>
                <p:cNvCxnSpPr>
                  <a:stCxn id="19" idx="0"/>
                </p:cNvCxnSpPr>
                <p:nvPr/>
              </p:nvCxnSpPr>
              <p:spPr>
                <a:xfrm rot="5400000" flipH="1" flipV="1">
                  <a:off x="4089252" y="1597897"/>
                  <a:ext cx="268286" cy="315440"/>
                </a:xfrm>
                <a:prstGeom prst="straightConnector1">
                  <a:avLst/>
                </a:prstGeom>
                <a:ln w="12700">
                  <a:solidFill>
                    <a:srgbClr val="F200E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/>
                <p:cNvCxnSpPr>
                  <a:stCxn id="19" idx="2"/>
                </p:cNvCxnSpPr>
                <p:nvPr/>
              </p:nvCxnSpPr>
              <p:spPr>
                <a:xfrm rot="16200000" flipH="1">
                  <a:off x="4131294" y="2275547"/>
                  <a:ext cx="192206" cy="323444"/>
                </a:xfrm>
                <a:prstGeom prst="straightConnector1">
                  <a:avLst/>
                </a:prstGeom>
                <a:ln w="12700">
                  <a:solidFill>
                    <a:srgbClr val="F200E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Oval 23"/>
              <p:cNvSpPr/>
              <p:nvPr/>
            </p:nvSpPr>
            <p:spPr>
              <a:xfrm rot="21431978">
                <a:off x="5390105" y="639679"/>
                <a:ext cx="766849" cy="180625"/>
              </a:xfrm>
              <a:prstGeom prst="ellipse">
                <a:avLst/>
              </a:prstGeom>
              <a:solidFill>
                <a:srgbClr val="F200E1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9" name="Rectangle 88"/>
            <p:cNvSpPr/>
            <p:nvPr/>
          </p:nvSpPr>
          <p:spPr>
            <a:xfrm>
              <a:off x="6720840" y="2430780"/>
              <a:ext cx="487680" cy="4648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0407" y="831962"/>
            <a:ext cx="4453335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15888"/>
            <a:r>
              <a:rPr lang="en-US" sz="2000" u="sng" dirty="0" smtClean="0"/>
              <a:t>9 kg of </a:t>
            </a:r>
            <a:r>
              <a:rPr lang="en-US" sz="2000" u="sng" dirty="0" err="1" smtClean="0"/>
              <a:t>Ge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iZIPs</a:t>
            </a:r>
            <a:r>
              <a:rPr lang="en-US" sz="2000" u="sng" dirty="0" smtClean="0"/>
              <a:t> using CDMS II Setup</a:t>
            </a:r>
          </a:p>
          <a:p>
            <a:endParaRPr lang="en-US" sz="1000" u="sng" dirty="0" smtClean="0"/>
          </a:p>
          <a:p>
            <a:pPr marL="280988" lvl="1">
              <a:buFont typeface="Arial" pitchFamily="34" charset="0"/>
              <a:buChar char="•"/>
            </a:pPr>
            <a:r>
              <a:rPr lang="en-US" dirty="0" smtClean="0">
                <a:solidFill>
                  <a:srgbClr val="0000CC"/>
                </a:solidFill>
              </a:rPr>
              <a:t> 3 </a:t>
            </a:r>
            <a:r>
              <a:rPr lang="en-US" dirty="0" err="1" smtClean="0">
                <a:solidFill>
                  <a:srgbClr val="0000CC"/>
                </a:solidFill>
              </a:rPr>
              <a:t>iZIPs</a:t>
            </a:r>
            <a:r>
              <a:rPr lang="en-US" dirty="0" smtClean="0">
                <a:solidFill>
                  <a:srgbClr val="0000CC"/>
                </a:solidFill>
              </a:rPr>
              <a:t> per tower, 0.6 kg each</a:t>
            </a:r>
          </a:p>
          <a:p>
            <a:pPr marL="280988" lvl="1">
              <a:buFont typeface="Arial" pitchFamily="34" charset="0"/>
              <a:buChar char="•"/>
            </a:pPr>
            <a:r>
              <a:rPr lang="en-US" dirty="0" smtClean="0">
                <a:solidFill>
                  <a:srgbClr val="0000CC"/>
                </a:solidFill>
              </a:rPr>
              <a:t> Fully operational since early 2012</a:t>
            </a:r>
          </a:p>
          <a:p>
            <a:pPr marL="280988" lvl="1">
              <a:buFont typeface="Arial" pitchFamily="34" charset="0"/>
              <a:buChar char="•"/>
            </a:pPr>
            <a:r>
              <a:rPr lang="en-US" dirty="0" smtClean="0">
                <a:solidFill>
                  <a:srgbClr val="0000CC"/>
                </a:solidFill>
              </a:rPr>
              <a:t> Primary science run ended summer 2014</a:t>
            </a:r>
          </a:p>
          <a:p>
            <a:pPr marL="280988" lvl="1">
              <a:buFont typeface="Arial" pitchFamily="34" charset="0"/>
              <a:buChar char="•"/>
            </a:pPr>
            <a:r>
              <a:rPr lang="en-US" dirty="0" smtClean="0">
                <a:solidFill>
                  <a:srgbClr val="0000CC"/>
                </a:solidFill>
              </a:rPr>
              <a:t> 3</a:t>
            </a:r>
            <a:r>
              <a:rPr lang="en-US" baseline="30000" dirty="0" smtClean="0">
                <a:solidFill>
                  <a:srgbClr val="0000CC"/>
                </a:solidFill>
              </a:rPr>
              <a:t>rd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err="1" smtClean="0">
                <a:solidFill>
                  <a:srgbClr val="0000CC"/>
                </a:solidFill>
              </a:rPr>
              <a:t>CDMSlite</a:t>
            </a:r>
            <a:r>
              <a:rPr lang="en-US" dirty="0" smtClean="0">
                <a:solidFill>
                  <a:srgbClr val="0000CC"/>
                </a:solidFill>
              </a:rPr>
              <a:t> run through summer 2015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318" y="7014"/>
            <a:ext cx="4419598" cy="856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SuperCDMS Soudan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91" name="Group 49"/>
          <p:cNvGrpSpPr/>
          <p:nvPr/>
        </p:nvGrpSpPr>
        <p:grpSpPr>
          <a:xfrm>
            <a:off x="7878020" y="1076982"/>
            <a:ext cx="786288" cy="379484"/>
            <a:chOff x="6899867" y="2035337"/>
            <a:chExt cx="786288" cy="379484"/>
          </a:xfrm>
          <a:solidFill>
            <a:srgbClr val="0000FF">
              <a:alpha val="50000"/>
            </a:srgbClr>
          </a:solidFill>
        </p:grpSpPr>
        <p:sp>
          <p:nvSpPr>
            <p:cNvPr id="92" name="Parallelogram 91"/>
            <p:cNvSpPr/>
            <p:nvPr/>
          </p:nvSpPr>
          <p:spPr>
            <a:xfrm rot="20958793">
              <a:off x="7278031" y="2211446"/>
              <a:ext cx="408124" cy="203375"/>
            </a:xfrm>
            <a:prstGeom prst="parallelogram">
              <a:avLst>
                <a:gd name="adj" fmla="val 31621"/>
              </a:avLst>
            </a:prstGeom>
            <a:solidFill>
              <a:srgbClr val="0000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 dirty="0"/>
            </a:p>
          </p:txBody>
        </p:sp>
        <p:sp>
          <p:nvSpPr>
            <p:cNvPr id="93" name="Oval 92"/>
            <p:cNvSpPr/>
            <p:nvPr/>
          </p:nvSpPr>
          <p:spPr>
            <a:xfrm rot="208894">
              <a:off x="6899867" y="2035337"/>
              <a:ext cx="665832" cy="1679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5619468" y="825182"/>
            <a:ext cx="3001778" cy="1037493"/>
            <a:chOff x="5653652" y="1055924"/>
            <a:chExt cx="3001778" cy="1037493"/>
          </a:xfrm>
        </p:grpSpPr>
        <p:grpSp>
          <p:nvGrpSpPr>
            <p:cNvPr id="99" name="Group 82"/>
            <p:cNvGrpSpPr/>
            <p:nvPr/>
          </p:nvGrpSpPr>
          <p:grpSpPr>
            <a:xfrm>
              <a:off x="7961774" y="1687833"/>
              <a:ext cx="693656" cy="396877"/>
              <a:chOff x="7276178" y="2410568"/>
              <a:chExt cx="693656" cy="396877"/>
            </a:xfrm>
          </p:grpSpPr>
          <p:sp>
            <p:nvSpPr>
              <p:cNvPr id="100" name="Parallelogram 99"/>
              <p:cNvSpPr/>
              <p:nvPr/>
            </p:nvSpPr>
            <p:spPr>
              <a:xfrm rot="20763979">
                <a:off x="7554444" y="2617726"/>
                <a:ext cx="415390" cy="189719"/>
              </a:xfrm>
              <a:prstGeom prst="parallelogram">
                <a:avLst>
                  <a:gd name="adj" fmla="val 34739"/>
                </a:avLst>
              </a:prstGeom>
              <a:solidFill>
                <a:srgbClr val="0000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/>
              <p:cNvSpPr/>
              <p:nvPr/>
            </p:nvSpPr>
            <p:spPr>
              <a:xfrm rot="208894">
                <a:off x="7276178" y="2410568"/>
                <a:ext cx="570937" cy="199314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72"/>
            <p:cNvGrpSpPr/>
            <p:nvPr/>
          </p:nvGrpSpPr>
          <p:grpSpPr>
            <a:xfrm>
              <a:off x="5653652" y="1055924"/>
              <a:ext cx="866846" cy="488954"/>
              <a:chOff x="4550715" y="1788184"/>
              <a:chExt cx="866846" cy="488954"/>
            </a:xfrm>
          </p:grpSpPr>
          <p:sp>
            <p:nvSpPr>
              <p:cNvPr id="103" name="Parallelogram 102"/>
              <p:cNvSpPr/>
              <p:nvPr/>
            </p:nvSpPr>
            <p:spPr>
              <a:xfrm rot="15970542">
                <a:off x="4539560" y="1902978"/>
                <a:ext cx="385315" cy="363005"/>
              </a:xfrm>
              <a:prstGeom prst="parallelogram">
                <a:avLst>
                  <a:gd name="adj" fmla="val 32197"/>
                </a:avLst>
              </a:prstGeom>
              <a:solidFill>
                <a:srgbClr val="0000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/>
              <p:cNvSpPr/>
              <p:nvPr/>
            </p:nvSpPr>
            <p:spPr>
              <a:xfrm rot="21431978">
                <a:off x="4650712" y="1788184"/>
                <a:ext cx="766849" cy="180625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81"/>
            <p:cNvGrpSpPr/>
            <p:nvPr/>
          </p:nvGrpSpPr>
          <p:grpSpPr>
            <a:xfrm>
              <a:off x="6649281" y="1636226"/>
              <a:ext cx="667303" cy="451922"/>
              <a:chOff x="5985910" y="2358961"/>
              <a:chExt cx="667303" cy="451922"/>
            </a:xfrm>
          </p:grpSpPr>
          <p:sp>
            <p:nvSpPr>
              <p:cNvPr id="106" name="Oval 105"/>
              <p:cNvSpPr/>
              <p:nvPr/>
            </p:nvSpPr>
            <p:spPr>
              <a:xfrm>
                <a:off x="6057376" y="2358961"/>
                <a:ext cx="595837" cy="212986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Parallelogram 106"/>
              <p:cNvSpPr/>
              <p:nvPr/>
            </p:nvSpPr>
            <p:spPr>
              <a:xfrm rot="16200000">
                <a:off x="6010707" y="2486991"/>
                <a:ext cx="299095" cy="348689"/>
              </a:xfrm>
              <a:prstGeom prst="parallelogram">
                <a:avLst>
                  <a:gd name="adj" fmla="val 32197"/>
                </a:avLst>
              </a:prstGeom>
              <a:solidFill>
                <a:srgbClr val="0000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79"/>
            <p:cNvGrpSpPr/>
            <p:nvPr/>
          </p:nvGrpSpPr>
          <p:grpSpPr>
            <a:xfrm>
              <a:off x="6649738" y="1277557"/>
              <a:ext cx="679545" cy="418488"/>
              <a:chOff x="5983192" y="2006642"/>
              <a:chExt cx="679545" cy="418488"/>
            </a:xfrm>
          </p:grpSpPr>
          <p:sp>
            <p:nvSpPr>
              <p:cNvPr id="109" name="Oval 108"/>
              <p:cNvSpPr/>
              <p:nvPr/>
            </p:nvSpPr>
            <p:spPr>
              <a:xfrm>
                <a:off x="6050298" y="2006642"/>
                <a:ext cx="612439" cy="167965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Parallelogram 109"/>
              <p:cNvSpPr/>
              <p:nvPr/>
            </p:nvSpPr>
            <p:spPr>
              <a:xfrm rot="16008783">
                <a:off x="6001924" y="2095172"/>
                <a:ext cx="311226" cy="348689"/>
              </a:xfrm>
              <a:prstGeom prst="parallelogram">
                <a:avLst>
                  <a:gd name="adj" fmla="val 32197"/>
                </a:avLst>
              </a:prstGeom>
              <a:solidFill>
                <a:srgbClr val="0000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85"/>
            <p:cNvGrpSpPr/>
            <p:nvPr/>
          </p:nvGrpSpPr>
          <p:grpSpPr>
            <a:xfrm>
              <a:off x="7300608" y="1087515"/>
              <a:ext cx="849331" cy="486050"/>
              <a:chOff x="6618187" y="1816600"/>
              <a:chExt cx="849331" cy="486050"/>
            </a:xfrm>
          </p:grpSpPr>
          <p:sp>
            <p:nvSpPr>
              <p:cNvPr id="112" name="Oval 111"/>
              <p:cNvSpPr/>
              <p:nvPr/>
            </p:nvSpPr>
            <p:spPr>
              <a:xfrm rot="181764">
                <a:off x="6674002" y="1816600"/>
                <a:ext cx="793516" cy="193481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Parallelogram 112"/>
              <p:cNvSpPr/>
              <p:nvPr/>
            </p:nvSpPr>
            <p:spPr>
              <a:xfrm rot="16374032">
                <a:off x="6699618" y="1887892"/>
                <a:ext cx="333327" cy="496190"/>
              </a:xfrm>
              <a:prstGeom prst="parallelogram">
                <a:avLst>
                  <a:gd name="adj" fmla="val 18735"/>
                </a:avLst>
              </a:prstGeom>
              <a:solidFill>
                <a:srgbClr val="0000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86"/>
            <p:cNvGrpSpPr/>
            <p:nvPr/>
          </p:nvGrpSpPr>
          <p:grpSpPr>
            <a:xfrm>
              <a:off x="7275615" y="1544958"/>
              <a:ext cx="820199" cy="548459"/>
              <a:chOff x="6602719" y="2270868"/>
              <a:chExt cx="820199" cy="548459"/>
            </a:xfrm>
          </p:grpSpPr>
          <p:sp>
            <p:nvSpPr>
              <p:cNvPr id="115" name="Oval 114"/>
              <p:cNvSpPr/>
              <p:nvPr/>
            </p:nvSpPr>
            <p:spPr>
              <a:xfrm rot="208894">
                <a:off x="6671896" y="2270868"/>
                <a:ext cx="751022" cy="255624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Parallelogram 115"/>
              <p:cNvSpPr/>
              <p:nvPr/>
            </p:nvSpPr>
            <p:spPr>
              <a:xfrm rot="16423230">
                <a:off x="6668234" y="2408176"/>
                <a:ext cx="345636" cy="476666"/>
              </a:xfrm>
              <a:prstGeom prst="parallelogram">
                <a:avLst>
                  <a:gd name="adj" fmla="val 24536"/>
                </a:avLst>
              </a:prstGeom>
              <a:solidFill>
                <a:srgbClr val="0000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8" name="TextBox 17"/>
          <p:cNvSpPr txBox="1"/>
          <p:nvPr/>
        </p:nvSpPr>
        <p:spPr>
          <a:xfrm>
            <a:off x="40407" y="2461997"/>
            <a:ext cx="397985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Low-mass Search Strategies</a:t>
            </a:r>
          </a:p>
          <a:p>
            <a:endParaRPr lang="en-US" sz="600" u="sng" dirty="0" smtClean="0"/>
          </a:p>
          <a:p>
            <a:r>
              <a:rPr lang="en-US" i="1" dirty="0" err="1" smtClean="0">
                <a:solidFill>
                  <a:srgbClr val="FF0000"/>
                </a:solidFill>
              </a:rPr>
              <a:t>Ge</a:t>
            </a:r>
            <a:r>
              <a:rPr lang="en-US" i="1" dirty="0" smtClean="0">
                <a:solidFill>
                  <a:srgbClr val="FF0000"/>
                </a:solidFill>
              </a:rPr>
              <a:t> is a relatively heavy nucleus</a:t>
            </a:r>
          </a:p>
          <a:p>
            <a:pPr marL="171450"/>
            <a:r>
              <a:rPr lang="en-US" sz="1200" dirty="0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1600" i="1" dirty="0" smtClean="0">
                <a:solidFill>
                  <a:srgbClr val="FF0000"/>
                </a:solidFill>
                <a:sym typeface="Wingdings" pitchFamily="2" charset="2"/>
              </a:rPr>
              <a:t> Go as low in threshold as possible</a:t>
            </a:r>
            <a:endParaRPr lang="en-US" sz="1600" i="1" dirty="0" smtClean="0">
              <a:solidFill>
                <a:srgbClr val="FF0000"/>
              </a:solidFill>
            </a:endParaRPr>
          </a:p>
          <a:p>
            <a:endParaRPr lang="en-US" sz="1000" u="sng" dirty="0" smtClean="0"/>
          </a:p>
          <a:p>
            <a:pPr marL="347663" lvl="1" indent="-342900">
              <a:buFont typeface="+mj-lt"/>
              <a:buAutoNum type="arabicPeriod"/>
            </a:pPr>
            <a:r>
              <a:rPr lang="en-US" dirty="0" err="1" smtClean="0">
                <a:solidFill>
                  <a:srgbClr val="0000FF"/>
                </a:solidFill>
              </a:rPr>
              <a:t>CDMSlite</a:t>
            </a:r>
            <a:r>
              <a:rPr lang="en-US" dirty="0" smtClean="0">
                <a:solidFill>
                  <a:srgbClr val="0000FF"/>
                </a:solidFill>
              </a:rPr>
              <a:t> high-voltage mode:</a:t>
            </a:r>
          </a:p>
          <a:p>
            <a:pPr marL="344488" lvl="2"/>
            <a:r>
              <a:rPr lang="en-US" sz="1400" dirty="0" smtClean="0"/>
              <a:t>Single detector:  5.9 kg days</a:t>
            </a:r>
          </a:p>
          <a:p>
            <a:pPr marL="344488" lvl="2"/>
            <a:r>
              <a:rPr lang="en-US" sz="1400" dirty="0" smtClean="0"/>
              <a:t>Special bias configuration </a:t>
            </a:r>
            <a:r>
              <a:rPr lang="en-US" sz="1200" dirty="0" smtClean="0"/>
              <a:t>&amp;</a:t>
            </a:r>
            <a:r>
              <a:rPr lang="en-US" sz="1400" dirty="0" smtClean="0"/>
              <a:t> readout</a:t>
            </a:r>
          </a:p>
          <a:p>
            <a:pPr marL="344488" lvl="2"/>
            <a:r>
              <a:rPr lang="en-US" sz="1400" dirty="0" smtClean="0"/>
              <a:t>Extra-low threshold: </a:t>
            </a:r>
            <a:r>
              <a:rPr lang="en-US" sz="1400" dirty="0" smtClean="0">
                <a:sym typeface="Wingdings" pitchFamily="2" charset="2"/>
              </a:rPr>
              <a:t> &lt; 1 </a:t>
            </a:r>
            <a:r>
              <a:rPr lang="en-US" sz="1400" dirty="0" err="1" smtClean="0">
                <a:sym typeface="Wingdings" pitchFamily="2" charset="2"/>
              </a:rPr>
              <a:t>keV</a:t>
            </a:r>
            <a:r>
              <a:rPr lang="en-US" sz="1400" baseline="-25000" dirty="0" err="1" smtClean="0">
                <a:sym typeface="Wingdings" pitchFamily="2" charset="2"/>
              </a:rPr>
              <a:t>nr</a:t>
            </a:r>
            <a:endParaRPr lang="en-US" sz="1400" baseline="-25000" dirty="0" smtClean="0"/>
          </a:p>
          <a:p>
            <a:pPr marL="344488" lvl="2"/>
            <a:r>
              <a:rPr lang="en-US" sz="1400" dirty="0" smtClean="0"/>
              <a:t>Sacrifice standard ER discrimination</a:t>
            </a:r>
            <a:endParaRPr lang="en-US" sz="1400" baseline="30000" dirty="0" smtClean="0"/>
          </a:p>
          <a:p>
            <a:pPr marL="512763" lvl="2"/>
            <a:endParaRPr lang="en-US" sz="400" dirty="0" smtClean="0"/>
          </a:p>
          <a:p>
            <a:pPr marL="344488" lvl="1" indent="-342900">
              <a:buFont typeface="+mj-lt"/>
              <a:buAutoNum type="arabicPeriod"/>
              <a:tabLst>
                <a:tab pos="168275" algn="l"/>
              </a:tabLst>
            </a:pPr>
            <a:r>
              <a:rPr lang="en-US" dirty="0" smtClean="0">
                <a:solidFill>
                  <a:srgbClr val="0000FF"/>
                </a:solidFill>
              </a:rPr>
              <a:t>Low-threshold </a:t>
            </a:r>
            <a:r>
              <a:rPr lang="en-US" dirty="0" err="1" smtClean="0">
                <a:solidFill>
                  <a:srgbClr val="0000FF"/>
                </a:solidFill>
              </a:rPr>
              <a:t>iZIP</a:t>
            </a:r>
            <a:r>
              <a:rPr lang="en-US" dirty="0" smtClean="0">
                <a:solidFill>
                  <a:srgbClr val="0000FF"/>
                </a:solidFill>
              </a:rPr>
              <a:t> mode:</a:t>
            </a:r>
          </a:p>
          <a:p>
            <a:pPr marL="344488" lvl="2"/>
            <a:r>
              <a:rPr lang="en-US" sz="1400" dirty="0" smtClean="0"/>
              <a:t>Seven detectors:  577 kg days</a:t>
            </a:r>
          </a:p>
          <a:p>
            <a:pPr marL="344488" lvl="2"/>
            <a:r>
              <a:rPr lang="en-US" sz="1400" dirty="0" smtClean="0"/>
              <a:t>Low threshold:  ≈1.6 </a:t>
            </a:r>
            <a:r>
              <a:rPr lang="en-US" sz="1400" dirty="0" err="1" smtClean="0"/>
              <a:t>keV</a:t>
            </a:r>
            <a:r>
              <a:rPr lang="en-US" sz="1400" baseline="-25000" dirty="0" err="1" smtClean="0"/>
              <a:t>nr</a:t>
            </a:r>
            <a:endParaRPr lang="en-US" sz="1400" dirty="0" smtClean="0"/>
          </a:p>
          <a:p>
            <a:pPr marL="344488" lvl="2"/>
            <a:r>
              <a:rPr lang="en-US" sz="1400" dirty="0" smtClean="0"/>
              <a:t>Use improved </a:t>
            </a:r>
            <a:r>
              <a:rPr lang="en-US" sz="1400" dirty="0" err="1" smtClean="0"/>
              <a:t>iZIP</a:t>
            </a:r>
            <a:r>
              <a:rPr lang="en-US" sz="1400" dirty="0" smtClean="0"/>
              <a:t> discrimination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177800" y="5727700"/>
            <a:ext cx="34531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Stay tuned, analyses ongoing:</a:t>
            </a:r>
          </a:p>
          <a:p>
            <a:pPr marL="342900" lvl="1"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 Full 3000 kg days in </a:t>
            </a:r>
            <a:r>
              <a:rPr lang="en-US" dirty="0" err="1" smtClean="0">
                <a:solidFill>
                  <a:srgbClr val="FF0000"/>
                </a:solidFill>
              </a:rPr>
              <a:t>iZIP</a:t>
            </a:r>
            <a:r>
              <a:rPr lang="en-US" dirty="0" smtClean="0">
                <a:solidFill>
                  <a:srgbClr val="FF0000"/>
                </a:solidFill>
              </a:rPr>
              <a:t> mode</a:t>
            </a:r>
          </a:p>
          <a:p>
            <a:pPr marL="342900" lvl="1"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 2</a:t>
            </a:r>
            <a:r>
              <a:rPr lang="en-US" baseline="30000" dirty="0" smtClean="0">
                <a:solidFill>
                  <a:srgbClr val="FF0000"/>
                </a:solidFill>
              </a:rPr>
              <a:t>nd</a:t>
            </a:r>
            <a:r>
              <a:rPr lang="en-US" dirty="0" smtClean="0">
                <a:solidFill>
                  <a:srgbClr val="FF0000"/>
                </a:solidFill>
              </a:rPr>
              <a:t> run of </a:t>
            </a:r>
            <a:r>
              <a:rPr lang="en-US" dirty="0" err="1" smtClean="0">
                <a:solidFill>
                  <a:srgbClr val="FF0000"/>
                </a:solidFill>
              </a:rPr>
              <a:t>CDMSlite</a:t>
            </a:r>
            <a:r>
              <a:rPr lang="en-US" dirty="0" smtClean="0">
                <a:solidFill>
                  <a:srgbClr val="FF0000"/>
                </a:solidFill>
              </a:rPr>
              <a:t> HV mode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2" name="Slide Number Placeholder 121"/>
          <p:cNvSpPr>
            <a:spLocks noGrp="1"/>
          </p:cNvSpPr>
          <p:nvPr>
            <p:ph type="sldNum" sz="quarter" idx="12"/>
          </p:nvPr>
        </p:nvSpPr>
        <p:spPr>
          <a:xfrm>
            <a:off x="6929224" y="648454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121" name="Group 120"/>
          <p:cNvGrpSpPr/>
          <p:nvPr/>
        </p:nvGrpSpPr>
        <p:grpSpPr>
          <a:xfrm>
            <a:off x="3569838" y="2395361"/>
            <a:ext cx="5437426" cy="4313058"/>
            <a:chOff x="3569838" y="2395361"/>
            <a:chExt cx="5437426" cy="4313058"/>
          </a:xfrm>
        </p:grpSpPr>
        <p:grpSp>
          <p:nvGrpSpPr>
            <p:cNvPr id="119" name="Group 118"/>
            <p:cNvGrpSpPr/>
            <p:nvPr/>
          </p:nvGrpSpPr>
          <p:grpSpPr>
            <a:xfrm>
              <a:off x="3569838" y="2395361"/>
              <a:ext cx="5437426" cy="4078069"/>
              <a:chOff x="3569838" y="2583373"/>
              <a:chExt cx="5437426" cy="4078069"/>
            </a:xfrm>
          </p:grpSpPr>
          <p:grpSp>
            <p:nvGrpSpPr>
              <p:cNvPr id="149" name="Group 148"/>
              <p:cNvGrpSpPr/>
              <p:nvPr/>
            </p:nvGrpSpPr>
            <p:grpSpPr>
              <a:xfrm>
                <a:off x="3569838" y="2583373"/>
                <a:ext cx="5437426" cy="4078069"/>
                <a:chOff x="3611038" y="2602507"/>
                <a:chExt cx="5437426" cy="4078069"/>
              </a:xfrm>
            </p:grpSpPr>
            <p:pic>
              <p:nvPicPr>
                <p:cNvPr id="138" name="Picture 2" descr="C:\Users\raybunker\Documents\Physics\Conferences\Mitchell - 2014\my material\CDMSlite_limit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 bwMode="auto">
                <a:xfrm>
                  <a:off x="3611038" y="2602507"/>
                  <a:ext cx="5437426" cy="4078069"/>
                </a:xfrm>
                <a:prstGeom prst="rect">
                  <a:avLst/>
                </a:prstGeom>
                <a:noFill/>
              </p:spPr>
            </p:pic>
            <p:sp>
              <p:nvSpPr>
                <p:cNvPr id="139" name="TextBox 138"/>
                <p:cNvSpPr txBox="1"/>
                <p:nvPr/>
              </p:nvSpPr>
              <p:spPr>
                <a:xfrm rot="3602497">
                  <a:off x="5873340" y="5407541"/>
                  <a:ext cx="393056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 smtClean="0">
                      <a:solidFill>
                        <a:srgbClr val="568424"/>
                      </a:solidFill>
                    </a:rPr>
                    <a:t>LUX</a:t>
                  </a:r>
                  <a:endParaRPr lang="en-US" sz="1000" b="1" dirty="0">
                    <a:solidFill>
                      <a:srgbClr val="568424"/>
                    </a:solidFill>
                  </a:endParaRPr>
                </a:p>
              </p:txBody>
            </p:sp>
            <p:sp>
              <p:nvSpPr>
                <p:cNvPr id="140" name="TextBox 139"/>
                <p:cNvSpPr txBox="1"/>
                <p:nvPr/>
              </p:nvSpPr>
              <p:spPr>
                <a:xfrm rot="2033513">
                  <a:off x="7117178" y="5043052"/>
                  <a:ext cx="776175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 smtClean="0">
                      <a:solidFill>
                        <a:srgbClr val="9A0000"/>
                      </a:solidFill>
                    </a:rPr>
                    <a:t>CDMS II </a:t>
                  </a:r>
                  <a:r>
                    <a:rPr lang="en-US" sz="1000" b="1" dirty="0" err="1" smtClean="0">
                      <a:solidFill>
                        <a:srgbClr val="9A0000"/>
                      </a:solidFill>
                    </a:rPr>
                    <a:t>Ge</a:t>
                  </a:r>
                  <a:endParaRPr lang="en-US" sz="1000" b="1" dirty="0">
                    <a:solidFill>
                      <a:srgbClr val="9A0000"/>
                    </a:solidFill>
                  </a:endParaRPr>
                </a:p>
              </p:txBody>
            </p:sp>
            <p:sp>
              <p:nvSpPr>
                <p:cNvPr id="141" name="TextBox 140"/>
                <p:cNvSpPr txBox="1"/>
                <p:nvPr/>
              </p:nvSpPr>
              <p:spPr>
                <a:xfrm rot="1384379">
                  <a:off x="7045898" y="4764289"/>
                  <a:ext cx="1007007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 smtClean="0">
                      <a:solidFill>
                        <a:srgbClr val="B05408"/>
                      </a:solidFill>
                    </a:rPr>
                    <a:t>EDELWEISS (LT)</a:t>
                  </a:r>
                  <a:endParaRPr lang="en-US" sz="1000" b="1" dirty="0">
                    <a:solidFill>
                      <a:srgbClr val="B05408"/>
                    </a:solidFill>
                  </a:endParaRPr>
                </a:p>
              </p:txBody>
            </p:sp>
            <p:sp>
              <p:nvSpPr>
                <p:cNvPr id="142" name="TextBox 141"/>
                <p:cNvSpPr txBox="1"/>
                <p:nvPr/>
              </p:nvSpPr>
              <p:spPr>
                <a:xfrm rot="1777965">
                  <a:off x="7736915" y="4668552"/>
                  <a:ext cx="668773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 smtClean="0">
                      <a:solidFill>
                        <a:srgbClr val="FB4772"/>
                      </a:solidFill>
                    </a:rPr>
                    <a:t>CRESST II</a:t>
                  </a:r>
                  <a:endParaRPr lang="en-US" sz="1000" b="1" dirty="0">
                    <a:solidFill>
                      <a:srgbClr val="FB4772"/>
                    </a:solidFill>
                  </a:endParaRPr>
                </a:p>
              </p:txBody>
            </p:sp>
            <p:sp>
              <p:nvSpPr>
                <p:cNvPr id="143" name="TextBox 142"/>
                <p:cNvSpPr txBox="1"/>
                <p:nvPr/>
              </p:nvSpPr>
              <p:spPr>
                <a:xfrm rot="772778">
                  <a:off x="6621554" y="4374969"/>
                  <a:ext cx="861133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 smtClean="0">
                      <a:solidFill>
                        <a:srgbClr val="006C24"/>
                      </a:solidFill>
                    </a:rPr>
                    <a:t>XENON10 S2</a:t>
                  </a:r>
                  <a:endParaRPr lang="en-US" sz="1000" b="1" dirty="0">
                    <a:solidFill>
                      <a:srgbClr val="006C24"/>
                    </a:solidFill>
                  </a:endParaRPr>
                </a:p>
              </p:txBody>
            </p:sp>
            <p:sp>
              <p:nvSpPr>
                <p:cNvPr id="144" name="TextBox 143"/>
                <p:cNvSpPr txBox="1"/>
                <p:nvPr/>
              </p:nvSpPr>
              <p:spPr>
                <a:xfrm rot="2615517">
                  <a:off x="4992030" y="3226345"/>
                  <a:ext cx="1003801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 smtClean="0">
                      <a:solidFill>
                        <a:srgbClr val="C8002B"/>
                      </a:solidFill>
                    </a:rPr>
                    <a:t>CDMS II </a:t>
                  </a:r>
                  <a:r>
                    <a:rPr lang="en-US" sz="1000" b="1" dirty="0" err="1" smtClean="0">
                      <a:solidFill>
                        <a:srgbClr val="C8002B"/>
                      </a:solidFill>
                    </a:rPr>
                    <a:t>Ge</a:t>
                  </a:r>
                  <a:r>
                    <a:rPr lang="en-US" sz="1000" b="1" dirty="0" smtClean="0">
                      <a:solidFill>
                        <a:srgbClr val="C8002B"/>
                      </a:solidFill>
                    </a:rPr>
                    <a:t> (LT)</a:t>
                  </a:r>
                  <a:endParaRPr lang="en-US" sz="1000" b="1" dirty="0">
                    <a:solidFill>
                      <a:srgbClr val="C8002B"/>
                    </a:solidFill>
                  </a:endParaRPr>
                </a:p>
              </p:txBody>
            </p:sp>
            <p:sp>
              <p:nvSpPr>
                <p:cNvPr id="145" name="TextBox 144"/>
                <p:cNvSpPr txBox="1"/>
                <p:nvPr/>
              </p:nvSpPr>
              <p:spPr>
                <a:xfrm rot="1937733">
                  <a:off x="6024341" y="4444297"/>
                  <a:ext cx="723275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 smtClean="0">
                      <a:solidFill>
                        <a:srgbClr val="3F3FFF"/>
                      </a:solidFill>
                    </a:rPr>
                    <a:t>CDMS II Si</a:t>
                  </a:r>
                  <a:endParaRPr lang="en-US" sz="1000" b="1" dirty="0">
                    <a:solidFill>
                      <a:srgbClr val="3F3FFF"/>
                    </a:solidFill>
                  </a:endParaRPr>
                </a:p>
              </p:txBody>
            </p:sp>
            <p:sp>
              <p:nvSpPr>
                <p:cNvPr id="146" name="TextBox 145"/>
                <p:cNvSpPr txBox="1"/>
                <p:nvPr/>
              </p:nvSpPr>
              <p:spPr>
                <a:xfrm rot="697530">
                  <a:off x="6166644" y="3345957"/>
                  <a:ext cx="894797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 smtClean="0">
                      <a:solidFill>
                        <a:srgbClr val="A28D58"/>
                      </a:solidFill>
                    </a:rPr>
                    <a:t>DAMA/LIBRA</a:t>
                  </a:r>
                  <a:endParaRPr lang="en-US" sz="1000" b="1" dirty="0">
                    <a:solidFill>
                      <a:srgbClr val="A28D58"/>
                    </a:solidFill>
                  </a:endParaRPr>
                </a:p>
              </p:txBody>
            </p:sp>
            <p:sp>
              <p:nvSpPr>
                <p:cNvPr id="147" name="TextBox 146"/>
                <p:cNvSpPr txBox="1"/>
                <p:nvPr/>
              </p:nvSpPr>
              <p:spPr>
                <a:xfrm rot="21312755">
                  <a:off x="6961921" y="3699805"/>
                  <a:ext cx="105451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>
                      <a:solidFill>
                        <a:srgbClr val="9A0000"/>
                      </a:solidFill>
                    </a:rPr>
                    <a:t>1. </a:t>
                  </a:r>
                  <a:r>
                    <a:rPr lang="en-US" sz="1400" b="1" dirty="0" err="1" smtClean="0">
                      <a:solidFill>
                        <a:srgbClr val="9A0000"/>
                      </a:solidFill>
                    </a:rPr>
                    <a:t>CDMSlite</a:t>
                  </a:r>
                  <a:endParaRPr lang="en-US" sz="1400" b="1" dirty="0">
                    <a:solidFill>
                      <a:srgbClr val="9A0000"/>
                    </a:solidFill>
                  </a:endParaRPr>
                </a:p>
              </p:txBody>
            </p:sp>
            <p:sp>
              <p:nvSpPr>
                <p:cNvPr id="148" name="TextBox 147"/>
                <p:cNvSpPr txBox="1"/>
                <p:nvPr/>
              </p:nvSpPr>
              <p:spPr>
                <a:xfrm>
                  <a:off x="4284519" y="4197574"/>
                  <a:ext cx="1245855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b="1" dirty="0" smtClean="0"/>
                    <a:t>2. </a:t>
                  </a:r>
                  <a:r>
                    <a:rPr lang="en-US" sz="1400" b="1" dirty="0" err="1" smtClean="0"/>
                    <a:t>SuperCDMS</a:t>
                  </a:r>
                  <a:endParaRPr lang="en-US" sz="1400" b="1" dirty="0" smtClean="0"/>
                </a:p>
                <a:p>
                  <a:pPr algn="ctr"/>
                  <a:r>
                    <a:rPr lang="en-US" sz="1400" b="1" dirty="0" smtClean="0"/>
                    <a:t>Soudan </a:t>
                  </a:r>
                  <a:r>
                    <a:rPr lang="en-US" sz="1400" b="1" dirty="0" err="1" smtClean="0"/>
                    <a:t>iZIP</a:t>
                  </a:r>
                  <a:endParaRPr lang="en-US" sz="1400" b="1" dirty="0" smtClean="0"/>
                </a:p>
              </p:txBody>
            </p:sp>
          </p:grpSp>
          <p:sp>
            <p:nvSpPr>
              <p:cNvPr id="118" name="TextBox 117"/>
              <p:cNvSpPr txBox="1"/>
              <p:nvPr/>
            </p:nvSpPr>
            <p:spPr>
              <a:xfrm>
                <a:off x="5864540" y="2726105"/>
                <a:ext cx="259398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i="1" dirty="0" err="1" smtClean="0">
                    <a:solidFill>
                      <a:srgbClr val="C00000"/>
                    </a:solidFill>
                  </a:rPr>
                  <a:t>CDMSlite</a:t>
                </a:r>
                <a:r>
                  <a:rPr lang="en-US" sz="1100" b="1" i="1" dirty="0" smtClean="0">
                    <a:solidFill>
                      <a:srgbClr val="C00000"/>
                    </a:solidFill>
                  </a:rPr>
                  <a:t> Run 1 — PRL 112 (2014) 041302</a:t>
                </a:r>
                <a:endParaRPr lang="en-US" sz="1100" b="1" i="1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20" name="Rectangle 119"/>
            <p:cNvSpPr/>
            <p:nvPr/>
          </p:nvSpPr>
          <p:spPr>
            <a:xfrm>
              <a:off x="4197313" y="6446809"/>
              <a:ext cx="450315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i="1" dirty="0" err="1" smtClean="0"/>
                <a:t>SuperCDMS</a:t>
              </a:r>
              <a:r>
                <a:rPr lang="en-US" sz="1100" b="1" i="1" dirty="0" smtClean="0"/>
                <a:t> Soudan </a:t>
              </a:r>
              <a:r>
                <a:rPr lang="en-US" sz="1100" b="1" i="1" dirty="0" err="1" smtClean="0"/>
                <a:t>iZIP</a:t>
              </a:r>
              <a:r>
                <a:rPr lang="en-US" sz="1100" b="1" i="1" dirty="0" smtClean="0"/>
                <a:t> — PRL 112 (2014) 241302 — Editor’s suggestion</a:t>
              </a:r>
              <a:endParaRPr lang="en-US" sz="1100" b="1" i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0929" y="102532"/>
            <a:ext cx="85506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/>
              <a:t>Next generation </a:t>
            </a:r>
            <a:r>
              <a:rPr lang="en-US" sz="3200" dirty="0" smtClean="0">
                <a:sym typeface="Wingdings" pitchFamily="2" charset="2"/>
              </a:rPr>
              <a:t></a:t>
            </a:r>
            <a:r>
              <a:rPr lang="en-US" sz="4000" dirty="0" smtClean="0">
                <a:sym typeface="Wingdings" pitchFamily="2" charset="2"/>
              </a:rPr>
              <a:t> SuperCDMS SNOLAB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3810365" y="777594"/>
            <a:ext cx="5672137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u="sng" dirty="0" smtClean="0">
                <a:ea typeface="+mn-ea"/>
                <a:cs typeface="+mn-cs"/>
              </a:rPr>
              <a:t>SuperCDMS </a:t>
            </a:r>
            <a:r>
              <a:rPr lang="en-US" sz="1800" b="1" u="sng" dirty="0">
                <a:ea typeface="+mn-ea"/>
                <a:cs typeface="+mn-cs"/>
              </a:rPr>
              <a:t>Soudan</a:t>
            </a:r>
            <a:r>
              <a:rPr lang="en-US" sz="1800" b="1" dirty="0">
                <a:ea typeface="+mn-ea"/>
                <a:cs typeface="+mn-cs"/>
              </a:rPr>
              <a:t>      </a:t>
            </a:r>
            <a:r>
              <a:rPr lang="en-US" sz="1800" b="1" dirty="0" smtClean="0">
                <a:ea typeface="+mn-ea"/>
                <a:cs typeface="+mn-cs"/>
              </a:rPr>
              <a:t>           </a:t>
            </a:r>
            <a:r>
              <a:rPr lang="en-US" sz="1800" b="1" u="sng" dirty="0" smtClean="0">
                <a:ea typeface="+mn-ea"/>
                <a:cs typeface="+mn-cs"/>
              </a:rPr>
              <a:t>SuperCDMS </a:t>
            </a:r>
            <a:r>
              <a:rPr lang="en-US" sz="1800" b="1" u="sng" dirty="0">
                <a:ea typeface="+mn-ea"/>
                <a:cs typeface="+mn-cs"/>
              </a:rPr>
              <a:t>SNOLAB</a:t>
            </a:r>
          </a:p>
        </p:txBody>
      </p:sp>
      <p:sp>
        <p:nvSpPr>
          <p:cNvPr id="9" name="TextBox 68"/>
          <p:cNvSpPr txBox="1">
            <a:spLocks noChangeArrowheads="1"/>
          </p:cNvSpPr>
          <p:nvPr/>
        </p:nvSpPr>
        <p:spPr bwMode="auto">
          <a:xfrm>
            <a:off x="3391978" y="2215480"/>
            <a:ext cx="28860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solidFill>
                  <a:srgbClr val="000000"/>
                </a:solidFill>
                <a:latin typeface="+mn-lt"/>
                <a:cs typeface="Comic Sans MS" charset="0"/>
              </a:rPr>
              <a:t>2 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cs typeface="Comic Sans MS" charset="0"/>
              </a:rPr>
              <a:t>ionization </a:t>
            </a:r>
            <a:r>
              <a:rPr lang="en-US" sz="1800" dirty="0">
                <a:solidFill>
                  <a:srgbClr val="000000"/>
                </a:solidFill>
                <a:latin typeface="+mn-lt"/>
                <a:cs typeface="Comic Sans MS" charset="0"/>
              </a:rPr>
              <a:t>+ 2 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cs typeface="Comic Sans MS" charset="0"/>
              </a:rPr>
              <a:t>ionization</a:t>
            </a:r>
            <a:r>
              <a:rPr lang="en-US" sz="1800" dirty="0">
                <a:solidFill>
                  <a:srgbClr val="000000"/>
                </a:solidFill>
                <a:latin typeface="+mn-lt"/>
                <a:cs typeface="Comic Sans MS" charset="0"/>
              </a:rPr>
              <a:t/>
            </a:r>
            <a:br>
              <a:rPr lang="en-US" sz="1800" dirty="0">
                <a:solidFill>
                  <a:srgbClr val="000000"/>
                </a:solidFill>
                <a:latin typeface="+mn-lt"/>
                <a:cs typeface="Comic Sans MS" charset="0"/>
              </a:rPr>
            </a:br>
            <a:r>
              <a:rPr lang="en-US" sz="1800" dirty="0">
                <a:solidFill>
                  <a:srgbClr val="000000"/>
                </a:solidFill>
                <a:latin typeface="+mn-lt"/>
                <a:cs typeface="Comic Sans MS" charset="0"/>
              </a:rPr>
              <a:t>4 phonon 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cs typeface="Comic Sans MS" charset="0"/>
              </a:rPr>
              <a:t>+ </a:t>
            </a:r>
            <a:r>
              <a:rPr lang="en-US" sz="1800" dirty="0">
                <a:solidFill>
                  <a:srgbClr val="000000"/>
                </a:solidFill>
                <a:latin typeface="+mn-lt"/>
                <a:cs typeface="Comic Sans MS" charset="0"/>
              </a:rPr>
              <a:t>4 phonon</a:t>
            </a:r>
          </a:p>
        </p:txBody>
      </p:sp>
      <p:sp>
        <p:nvSpPr>
          <p:cNvPr id="10" name="TextBox 36"/>
          <p:cNvSpPr txBox="1">
            <a:spLocks noChangeArrowheads="1"/>
          </p:cNvSpPr>
          <p:nvPr/>
        </p:nvSpPr>
        <p:spPr bwMode="auto">
          <a:xfrm>
            <a:off x="3925378" y="1287463"/>
            <a:ext cx="1819275" cy="78803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ts val="1800"/>
              </a:lnSpc>
            </a:pPr>
            <a:r>
              <a:rPr lang="en-US" sz="1800" dirty="0">
                <a:solidFill>
                  <a:srgbClr val="C00000"/>
                </a:solidFill>
                <a:latin typeface="+mn-lt"/>
              </a:rPr>
              <a:t>2.5 cm thick</a:t>
            </a:r>
          </a:p>
          <a:p>
            <a:pPr algn="ctr">
              <a:lnSpc>
                <a:spcPts val="1800"/>
              </a:lnSpc>
            </a:pPr>
            <a:r>
              <a:rPr lang="en-US" sz="1800" dirty="0">
                <a:solidFill>
                  <a:srgbClr val="C00000"/>
                </a:solidFill>
                <a:latin typeface="+mn-lt"/>
              </a:rPr>
              <a:t>3”diameter</a:t>
            </a:r>
          </a:p>
          <a:p>
            <a:pPr algn="ctr">
              <a:lnSpc>
                <a:spcPts val="1800"/>
              </a:lnSpc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600 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g </a:t>
            </a:r>
            <a:r>
              <a:rPr lang="en-US" sz="1800" dirty="0" err="1">
                <a:solidFill>
                  <a:srgbClr val="C00000"/>
                </a:solidFill>
                <a:latin typeface="+mn-lt"/>
              </a:rPr>
              <a:t>Ge</a:t>
            </a:r>
            <a:endParaRPr lang="en-US" sz="18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1" name="TextBox 37"/>
          <p:cNvSpPr txBox="1">
            <a:spLocks noChangeArrowheads="1"/>
          </p:cNvSpPr>
          <p:nvPr/>
        </p:nvSpPr>
        <p:spPr bwMode="auto">
          <a:xfrm>
            <a:off x="6642428" y="1201707"/>
            <a:ext cx="2038350" cy="78803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ts val="1800"/>
              </a:lnSpc>
            </a:pPr>
            <a:r>
              <a:rPr lang="en-US" sz="1800" dirty="0">
                <a:solidFill>
                  <a:srgbClr val="C00000"/>
                </a:solidFill>
                <a:latin typeface="+mn-lt"/>
              </a:rPr>
              <a:t>3.3 cm thick</a:t>
            </a:r>
          </a:p>
          <a:p>
            <a:pPr algn="ctr">
              <a:lnSpc>
                <a:spcPts val="1800"/>
              </a:lnSpc>
            </a:pPr>
            <a:r>
              <a:rPr lang="en-US" sz="1800" dirty="0">
                <a:solidFill>
                  <a:srgbClr val="C00000"/>
                </a:solidFill>
                <a:latin typeface="+mn-lt"/>
              </a:rPr>
              <a:t>4”diameter</a:t>
            </a:r>
          </a:p>
          <a:p>
            <a:pPr algn="ctr">
              <a:lnSpc>
                <a:spcPts val="1800"/>
              </a:lnSpc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1.4 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kg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Ge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/ 615 g Si</a:t>
            </a:r>
            <a:endParaRPr lang="en-US" sz="18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2" name="Picture 5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4874" y="4704730"/>
            <a:ext cx="2667000" cy="203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90" t="10341" r="3497" b="6468"/>
          <a:stretch>
            <a:fillRect/>
          </a:stretch>
        </p:blipFill>
        <p:spPr bwMode="auto">
          <a:xfrm>
            <a:off x="6357715" y="4692030"/>
            <a:ext cx="2667000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68"/>
          <p:cNvSpPr txBox="1">
            <a:spLocks noChangeArrowheads="1"/>
          </p:cNvSpPr>
          <p:nvPr/>
        </p:nvSpPr>
        <p:spPr bwMode="auto">
          <a:xfrm>
            <a:off x="6195984" y="2043968"/>
            <a:ext cx="29312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solidFill>
                  <a:srgbClr val="000000"/>
                </a:solidFill>
                <a:latin typeface="+mn-lt"/>
                <a:cs typeface="Comic Sans MS" charset="0"/>
              </a:rPr>
              <a:t>2 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cs typeface="Comic Sans MS" charset="0"/>
              </a:rPr>
              <a:t>ionization  </a:t>
            </a:r>
            <a:r>
              <a:rPr lang="en-US" sz="1800" dirty="0">
                <a:solidFill>
                  <a:srgbClr val="000000"/>
                </a:solidFill>
                <a:latin typeface="+mn-lt"/>
                <a:cs typeface="Comic Sans MS" charset="0"/>
              </a:rPr>
              <a:t>+ 2 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cs typeface="Comic Sans MS" charset="0"/>
              </a:rPr>
              <a:t>ionization</a:t>
            </a:r>
            <a:r>
              <a:rPr lang="en-US" sz="1800" dirty="0">
                <a:solidFill>
                  <a:srgbClr val="000000"/>
                </a:solidFill>
                <a:latin typeface="+mn-lt"/>
                <a:cs typeface="Comic Sans MS" charset="0"/>
              </a:rPr>
              <a:t/>
            </a:r>
            <a:br>
              <a:rPr lang="en-US" sz="1800" dirty="0">
                <a:solidFill>
                  <a:srgbClr val="000000"/>
                </a:solidFill>
                <a:latin typeface="+mn-lt"/>
                <a:cs typeface="Comic Sans MS" charset="0"/>
              </a:rPr>
            </a:br>
            <a:r>
              <a:rPr lang="en-US" sz="1800" dirty="0">
                <a:solidFill>
                  <a:srgbClr val="000000"/>
                </a:solidFill>
                <a:latin typeface="+mn-lt"/>
                <a:cs typeface="Comic Sans MS" charset="0"/>
              </a:rPr>
              <a:t>6 phonon  + 6 phonon</a:t>
            </a:r>
          </a:p>
        </p:txBody>
      </p:sp>
      <p:sp>
        <p:nvSpPr>
          <p:cNvPr id="16" name="TextBox 98"/>
          <p:cNvSpPr txBox="1">
            <a:spLocks noChangeArrowheads="1"/>
          </p:cNvSpPr>
          <p:nvPr/>
        </p:nvSpPr>
        <p:spPr bwMode="auto">
          <a:xfrm>
            <a:off x="6076060" y="3868364"/>
            <a:ext cx="323031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News Gothic M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600" dirty="0" smtClean="0">
                <a:latin typeface="+mn-lt"/>
              </a:rPr>
              <a:t>8 towers with 6 detectors each:</a:t>
            </a:r>
          </a:p>
          <a:p>
            <a:pPr algn="ctr">
              <a:defRPr/>
            </a:pPr>
            <a:r>
              <a:rPr lang="en-US" sz="1400" b="1" dirty="0" smtClean="0">
                <a:solidFill>
                  <a:srgbClr val="C00000"/>
                </a:solidFill>
                <a:latin typeface="+mn-lt"/>
              </a:rPr>
              <a:t>7 towers = 36 </a:t>
            </a:r>
            <a:r>
              <a:rPr lang="en-US" sz="1400" b="1" dirty="0" err="1" smtClean="0">
                <a:solidFill>
                  <a:srgbClr val="C00000"/>
                </a:solidFill>
                <a:latin typeface="+mn-lt"/>
              </a:rPr>
              <a:t>Ge</a:t>
            </a:r>
            <a:r>
              <a:rPr lang="en-US" sz="14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1400" b="1" dirty="0" err="1" smtClean="0">
                <a:solidFill>
                  <a:srgbClr val="C00000"/>
                </a:solidFill>
                <a:latin typeface="+mn-lt"/>
              </a:rPr>
              <a:t>iZIPs</a:t>
            </a:r>
            <a:r>
              <a:rPr lang="en-US" sz="1400" b="1" dirty="0" smtClean="0">
                <a:solidFill>
                  <a:srgbClr val="C00000"/>
                </a:solidFill>
                <a:latin typeface="+mn-lt"/>
              </a:rPr>
              <a:t> + 6 Si </a:t>
            </a:r>
            <a:r>
              <a:rPr lang="en-US" sz="1400" b="1" dirty="0" err="1" smtClean="0">
                <a:solidFill>
                  <a:srgbClr val="C00000"/>
                </a:solidFill>
                <a:latin typeface="+mn-lt"/>
              </a:rPr>
              <a:t>iZIPs</a:t>
            </a:r>
            <a:endParaRPr lang="en-US" sz="1400" b="1" dirty="0" smtClean="0">
              <a:solidFill>
                <a:srgbClr val="C00000"/>
              </a:solidFill>
              <a:latin typeface="+mn-lt"/>
            </a:endParaRPr>
          </a:p>
          <a:p>
            <a:pPr algn="ctr">
              <a:defRPr/>
            </a:pPr>
            <a:r>
              <a:rPr lang="en-US" sz="1400" b="1" dirty="0" smtClean="0">
                <a:solidFill>
                  <a:srgbClr val="C00000"/>
                </a:solidFill>
                <a:latin typeface="+mn-lt"/>
              </a:rPr>
              <a:t>Central tower = 4 </a:t>
            </a:r>
            <a:r>
              <a:rPr lang="en-US" sz="1400" b="1" dirty="0" err="1" smtClean="0">
                <a:solidFill>
                  <a:srgbClr val="C00000"/>
                </a:solidFill>
                <a:latin typeface="+mn-lt"/>
              </a:rPr>
              <a:t>Ge</a:t>
            </a:r>
            <a:r>
              <a:rPr lang="en-US" sz="1400" b="1" dirty="0" smtClean="0">
                <a:solidFill>
                  <a:srgbClr val="C00000"/>
                </a:solidFill>
                <a:latin typeface="+mn-lt"/>
              </a:rPr>
              <a:t> HV + 2 Si HV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3868024" y="3001792"/>
            <a:ext cx="1905000" cy="838201"/>
            <a:chOff x="3868024" y="2946300"/>
            <a:chExt cx="1905000" cy="838201"/>
          </a:xfrm>
        </p:grpSpPr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3868024" y="2946301"/>
              <a:ext cx="838200" cy="838200"/>
              <a:chOff x="3733800" y="3120103"/>
              <a:chExt cx="838200" cy="838200"/>
            </a:xfrm>
          </p:grpSpPr>
          <p:grpSp>
            <p:nvGrpSpPr>
              <p:cNvPr id="6" name="Group 17"/>
              <p:cNvGrpSpPr>
                <a:grpSpLocks/>
              </p:cNvGrpSpPr>
              <p:nvPr/>
            </p:nvGrpSpPr>
            <p:grpSpPr bwMode="auto">
              <a:xfrm>
                <a:off x="3733800" y="3120103"/>
                <a:ext cx="838200" cy="838200"/>
                <a:chOff x="3733800" y="3120103"/>
                <a:chExt cx="838200" cy="838200"/>
              </a:xfrm>
            </p:grpSpPr>
            <p:sp>
              <p:nvSpPr>
                <p:cNvPr id="23" name="Oval 1"/>
                <p:cNvSpPr>
                  <a:spLocks noChangeArrowheads="1"/>
                </p:cNvSpPr>
                <p:nvPr/>
              </p:nvSpPr>
              <p:spPr bwMode="auto">
                <a:xfrm>
                  <a:off x="3733800" y="3120103"/>
                  <a:ext cx="838200" cy="838200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800">
                    <a:solidFill>
                      <a:srgbClr val="000080"/>
                    </a:solidFill>
                  </a:endParaRPr>
                </a:p>
              </p:txBody>
            </p:sp>
            <p:sp>
              <p:nvSpPr>
                <p:cNvPr id="24" name="Oval 2"/>
                <p:cNvSpPr>
                  <a:spLocks noChangeArrowheads="1"/>
                </p:cNvSpPr>
                <p:nvPr/>
              </p:nvSpPr>
              <p:spPr bwMode="auto">
                <a:xfrm>
                  <a:off x="3886200" y="3270659"/>
                  <a:ext cx="533400" cy="533400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00">
                    <a:solidFill>
                      <a:srgbClr val="000080"/>
                    </a:solidFill>
                  </a:endParaRPr>
                </a:p>
              </p:txBody>
            </p:sp>
          </p:grpSp>
          <p:grpSp>
            <p:nvGrpSpPr>
              <p:cNvPr id="7" name="Group 18"/>
              <p:cNvGrpSpPr>
                <a:grpSpLocks/>
              </p:cNvGrpSpPr>
              <p:nvPr/>
            </p:nvGrpSpPr>
            <p:grpSpPr bwMode="auto">
              <a:xfrm>
                <a:off x="3939238" y="3270660"/>
                <a:ext cx="435912" cy="450487"/>
                <a:chOff x="3939238" y="3270660"/>
                <a:chExt cx="435912" cy="450487"/>
              </a:xfrm>
            </p:grpSpPr>
            <p:cxnSp>
              <p:nvCxnSpPr>
                <p:cNvPr id="20" name="Straight Connector 17"/>
                <p:cNvCxnSpPr>
                  <a:cxnSpLocks noChangeShapeType="1"/>
                </p:cNvCxnSpPr>
                <p:nvPr/>
              </p:nvCxnSpPr>
              <p:spPr bwMode="auto">
                <a:xfrm flipV="1">
                  <a:off x="4146552" y="3270660"/>
                  <a:ext cx="3047" cy="271462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21" name="Straight Connector 39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3952126" y="3526724"/>
                  <a:ext cx="181535" cy="207312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22" name="Straight Connector 34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4146551" y="3539613"/>
                  <a:ext cx="228599" cy="152399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15" name="Group 79"/>
            <p:cNvGrpSpPr>
              <a:grpSpLocks/>
            </p:cNvGrpSpPr>
            <p:nvPr/>
          </p:nvGrpSpPr>
          <p:grpSpPr bwMode="auto">
            <a:xfrm rot="10800000">
              <a:off x="4934824" y="2946300"/>
              <a:ext cx="838200" cy="838200"/>
              <a:chOff x="3733800" y="3120103"/>
              <a:chExt cx="838200" cy="838200"/>
            </a:xfrm>
          </p:grpSpPr>
          <p:grpSp>
            <p:nvGrpSpPr>
              <p:cNvPr id="17" name="Group 80"/>
              <p:cNvGrpSpPr>
                <a:grpSpLocks/>
              </p:cNvGrpSpPr>
              <p:nvPr/>
            </p:nvGrpSpPr>
            <p:grpSpPr bwMode="auto">
              <a:xfrm>
                <a:off x="3733800" y="3120103"/>
                <a:ext cx="838200" cy="838200"/>
                <a:chOff x="3733800" y="3120103"/>
                <a:chExt cx="838200" cy="838200"/>
              </a:xfrm>
            </p:grpSpPr>
            <p:sp>
              <p:nvSpPr>
                <p:cNvPr id="31" name="Oval 85"/>
                <p:cNvSpPr>
                  <a:spLocks noChangeArrowheads="1"/>
                </p:cNvSpPr>
                <p:nvPr/>
              </p:nvSpPr>
              <p:spPr bwMode="auto">
                <a:xfrm>
                  <a:off x="3733800" y="3120103"/>
                  <a:ext cx="838200" cy="838200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800">
                    <a:solidFill>
                      <a:srgbClr val="000080"/>
                    </a:solidFill>
                  </a:endParaRPr>
                </a:p>
              </p:txBody>
            </p:sp>
            <p:sp>
              <p:nvSpPr>
                <p:cNvPr id="32" name="Oval 86"/>
                <p:cNvSpPr>
                  <a:spLocks noChangeArrowheads="1"/>
                </p:cNvSpPr>
                <p:nvPr/>
              </p:nvSpPr>
              <p:spPr bwMode="auto">
                <a:xfrm>
                  <a:off x="3886200" y="3270659"/>
                  <a:ext cx="533400" cy="533400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00">
                    <a:solidFill>
                      <a:srgbClr val="000080"/>
                    </a:solidFill>
                  </a:endParaRPr>
                </a:p>
              </p:txBody>
            </p:sp>
          </p:grpSp>
          <p:grpSp>
            <p:nvGrpSpPr>
              <p:cNvPr id="18" name="Group 81"/>
              <p:cNvGrpSpPr>
                <a:grpSpLocks/>
              </p:cNvGrpSpPr>
              <p:nvPr/>
            </p:nvGrpSpPr>
            <p:grpSpPr bwMode="auto">
              <a:xfrm>
                <a:off x="3939238" y="3270660"/>
                <a:ext cx="435912" cy="450487"/>
                <a:chOff x="3939238" y="3270660"/>
                <a:chExt cx="435912" cy="450487"/>
              </a:xfrm>
            </p:grpSpPr>
            <p:cxnSp>
              <p:nvCxnSpPr>
                <p:cNvPr id="28" name="Straight Connector 17"/>
                <p:cNvCxnSpPr>
                  <a:cxnSpLocks noChangeShapeType="1"/>
                </p:cNvCxnSpPr>
                <p:nvPr/>
              </p:nvCxnSpPr>
              <p:spPr bwMode="auto">
                <a:xfrm flipV="1">
                  <a:off x="4146552" y="3270660"/>
                  <a:ext cx="3047" cy="271462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29" name="Straight Connector 39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3952126" y="3526724"/>
                  <a:ext cx="181535" cy="207312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30" name="Straight Connector 34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4146551" y="3539613"/>
                  <a:ext cx="228599" cy="152399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</p:grpSp>
        </p:grpSp>
      </p:grpSp>
      <p:grpSp>
        <p:nvGrpSpPr>
          <p:cNvPr id="52" name="Group 51"/>
          <p:cNvGrpSpPr/>
          <p:nvPr/>
        </p:nvGrpSpPr>
        <p:grpSpPr>
          <a:xfrm>
            <a:off x="6518246" y="2744524"/>
            <a:ext cx="2286000" cy="1069615"/>
            <a:chOff x="6518246" y="2714886"/>
            <a:chExt cx="2286000" cy="1069615"/>
          </a:xfrm>
        </p:grpSpPr>
        <p:grpSp>
          <p:nvGrpSpPr>
            <p:cNvPr id="19" name="Group 32"/>
            <p:cNvGrpSpPr>
              <a:grpSpLocks/>
            </p:cNvGrpSpPr>
            <p:nvPr/>
          </p:nvGrpSpPr>
          <p:grpSpPr bwMode="auto">
            <a:xfrm>
              <a:off x="6518246" y="2717701"/>
              <a:ext cx="1066800" cy="1066800"/>
              <a:chOff x="6096000" y="3012770"/>
              <a:chExt cx="1066800" cy="1066800"/>
            </a:xfrm>
          </p:grpSpPr>
          <p:sp>
            <p:nvSpPr>
              <p:cNvPr id="34" name="Oval 20"/>
              <p:cNvSpPr>
                <a:spLocks noChangeArrowheads="1"/>
              </p:cNvSpPr>
              <p:nvPr/>
            </p:nvSpPr>
            <p:spPr bwMode="auto">
              <a:xfrm>
                <a:off x="6096000" y="3012770"/>
                <a:ext cx="1066800" cy="1066800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>
                  <a:solidFill>
                    <a:srgbClr val="000080"/>
                  </a:solidFill>
                </a:endParaRPr>
              </a:p>
            </p:txBody>
          </p:sp>
          <p:sp>
            <p:nvSpPr>
              <p:cNvPr id="35" name="Oval 21"/>
              <p:cNvSpPr>
                <a:spLocks noChangeArrowheads="1"/>
              </p:cNvSpPr>
              <p:nvPr/>
            </p:nvSpPr>
            <p:spPr bwMode="auto">
              <a:xfrm>
                <a:off x="6213170" y="3132394"/>
                <a:ext cx="838200" cy="838200"/>
              </a:xfrm>
              <a:prstGeom prst="ellips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>
                  <a:solidFill>
                    <a:srgbClr val="000080"/>
                  </a:solidFill>
                </a:endParaRPr>
              </a:p>
            </p:txBody>
          </p:sp>
          <p:sp>
            <p:nvSpPr>
              <p:cNvPr id="36" name="Oval 22"/>
              <p:cNvSpPr>
                <a:spLocks noChangeArrowheads="1"/>
              </p:cNvSpPr>
              <p:nvPr/>
            </p:nvSpPr>
            <p:spPr bwMode="auto">
              <a:xfrm>
                <a:off x="6458973" y="3379840"/>
                <a:ext cx="339215" cy="339215"/>
              </a:xfrm>
              <a:prstGeom prst="ellips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>
                  <a:solidFill>
                    <a:srgbClr val="000080"/>
                  </a:solidFill>
                </a:endParaRPr>
              </a:p>
            </p:txBody>
          </p:sp>
          <p:cxnSp>
            <p:nvCxnSpPr>
              <p:cNvPr id="37" name="Straight Connector 17"/>
              <p:cNvCxnSpPr>
                <a:cxnSpLocks noChangeShapeType="1"/>
                <a:stCxn id="35" idx="6"/>
                <a:endCxn id="36" idx="6"/>
              </p:cNvCxnSpPr>
              <p:nvPr/>
            </p:nvCxnSpPr>
            <p:spPr bwMode="auto">
              <a:xfrm flipH="1" flipV="1">
                <a:off x="6798188" y="3549448"/>
                <a:ext cx="253182" cy="2046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38" name="Straight Connector 17"/>
              <p:cNvCxnSpPr>
                <a:cxnSpLocks noChangeShapeType="1"/>
                <a:stCxn id="36" idx="2"/>
                <a:endCxn id="35" idx="2"/>
              </p:cNvCxnSpPr>
              <p:nvPr/>
            </p:nvCxnSpPr>
            <p:spPr bwMode="auto">
              <a:xfrm flipH="1">
                <a:off x="6213170" y="3549448"/>
                <a:ext cx="245803" cy="2046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39" name="Straight Connector 17"/>
              <p:cNvCxnSpPr>
                <a:cxnSpLocks noChangeShapeType="1"/>
                <a:stCxn id="36" idx="4"/>
                <a:endCxn id="35" idx="4"/>
              </p:cNvCxnSpPr>
              <p:nvPr/>
            </p:nvCxnSpPr>
            <p:spPr bwMode="auto">
              <a:xfrm>
                <a:off x="6628581" y="3719055"/>
                <a:ext cx="3689" cy="251539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40" name="Straight Connector 17"/>
              <p:cNvCxnSpPr>
                <a:cxnSpLocks noChangeShapeType="1"/>
                <a:stCxn id="35" idx="0"/>
                <a:endCxn id="36" idx="0"/>
              </p:cNvCxnSpPr>
              <p:nvPr/>
            </p:nvCxnSpPr>
            <p:spPr bwMode="auto">
              <a:xfrm flipH="1">
                <a:off x="6628581" y="3132394"/>
                <a:ext cx="3689" cy="247446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grpSp>
          <p:nvGrpSpPr>
            <p:cNvPr id="25" name="Group 104"/>
            <p:cNvGrpSpPr>
              <a:grpSpLocks/>
            </p:cNvGrpSpPr>
            <p:nvPr/>
          </p:nvGrpSpPr>
          <p:grpSpPr bwMode="auto">
            <a:xfrm rot="-2679861">
              <a:off x="7737446" y="2714886"/>
              <a:ext cx="1066800" cy="1066800"/>
              <a:chOff x="6096000" y="3012770"/>
              <a:chExt cx="1066800" cy="1066800"/>
            </a:xfrm>
          </p:grpSpPr>
          <p:sp>
            <p:nvSpPr>
              <p:cNvPr id="42" name="Oval 105"/>
              <p:cNvSpPr>
                <a:spLocks noChangeArrowheads="1"/>
              </p:cNvSpPr>
              <p:nvPr/>
            </p:nvSpPr>
            <p:spPr bwMode="auto">
              <a:xfrm>
                <a:off x="6096000" y="3012770"/>
                <a:ext cx="1066800" cy="1066800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>
                  <a:solidFill>
                    <a:srgbClr val="000080"/>
                  </a:solidFill>
                </a:endParaRPr>
              </a:p>
            </p:txBody>
          </p:sp>
          <p:sp>
            <p:nvSpPr>
              <p:cNvPr id="43" name="Oval 106"/>
              <p:cNvSpPr>
                <a:spLocks noChangeArrowheads="1"/>
              </p:cNvSpPr>
              <p:nvPr/>
            </p:nvSpPr>
            <p:spPr bwMode="auto">
              <a:xfrm>
                <a:off x="6213170" y="3132394"/>
                <a:ext cx="838200" cy="838200"/>
              </a:xfrm>
              <a:prstGeom prst="ellips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>
                  <a:solidFill>
                    <a:srgbClr val="000080"/>
                  </a:solidFill>
                </a:endParaRPr>
              </a:p>
            </p:txBody>
          </p:sp>
          <p:sp>
            <p:nvSpPr>
              <p:cNvPr id="44" name="Oval 107"/>
              <p:cNvSpPr>
                <a:spLocks noChangeArrowheads="1"/>
              </p:cNvSpPr>
              <p:nvPr/>
            </p:nvSpPr>
            <p:spPr bwMode="auto">
              <a:xfrm>
                <a:off x="6458973" y="3379840"/>
                <a:ext cx="339215" cy="339215"/>
              </a:xfrm>
              <a:prstGeom prst="ellips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>
                  <a:solidFill>
                    <a:srgbClr val="000080"/>
                  </a:solidFill>
                </a:endParaRPr>
              </a:p>
            </p:txBody>
          </p:sp>
          <p:cxnSp>
            <p:nvCxnSpPr>
              <p:cNvPr id="45" name="Straight Connector 17"/>
              <p:cNvCxnSpPr>
                <a:cxnSpLocks noChangeShapeType="1"/>
                <a:stCxn id="43" idx="6"/>
                <a:endCxn id="44" idx="6"/>
              </p:cNvCxnSpPr>
              <p:nvPr/>
            </p:nvCxnSpPr>
            <p:spPr bwMode="auto">
              <a:xfrm flipH="1" flipV="1">
                <a:off x="6798188" y="3549448"/>
                <a:ext cx="253182" cy="2046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46" name="Straight Connector 17"/>
              <p:cNvCxnSpPr>
                <a:cxnSpLocks noChangeShapeType="1"/>
                <a:stCxn id="44" idx="2"/>
                <a:endCxn id="43" idx="2"/>
              </p:cNvCxnSpPr>
              <p:nvPr/>
            </p:nvCxnSpPr>
            <p:spPr bwMode="auto">
              <a:xfrm flipH="1">
                <a:off x="6213170" y="3549448"/>
                <a:ext cx="245803" cy="2046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47" name="Straight Connector 17"/>
              <p:cNvCxnSpPr>
                <a:cxnSpLocks noChangeShapeType="1"/>
                <a:stCxn id="44" idx="4"/>
                <a:endCxn id="43" idx="4"/>
              </p:cNvCxnSpPr>
              <p:nvPr/>
            </p:nvCxnSpPr>
            <p:spPr bwMode="auto">
              <a:xfrm>
                <a:off x="6628581" y="3719055"/>
                <a:ext cx="3689" cy="251539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48" name="Straight Connector 17"/>
              <p:cNvCxnSpPr>
                <a:cxnSpLocks noChangeShapeType="1"/>
                <a:stCxn id="43" idx="0"/>
                <a:endCxn id="44" idx="0"/>
              </p:cNvCxnSpPr>
              <p:nvPr/>
            </p:nvCxnSpPr>
            <p:spPr bwMode="auto">
              <a:xfrm flipH="1">
                <a:off x="6628581" y="3132394"/>
                <a:ext cx="3689" cy="247446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</p:grpSp>
      <p:sp>
        <p:nvSpPr>
          <p:cNvPr id="49" name="TextBox 98"/>
          <p:cNvSpPr txBox="1">
            <a:spLocks noChangeArrowheads="1"/>
          </p:cNvSpPr>
          <p:nvPr/>
        </p:nvSpPr>
        <p:spPr bwMode="auto">
          <a:xfrm>
            <a:off x="3384135" y="3979974"/>
            <a:ext cx="28884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News Gothic M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600" dirty="0" smtClean="0">
                <a:latin typeface="+mn-lt"/>
              </a:rPr>
              <a:t>5 towers of 3 </a:t>
            </a:r>
            <a:r>
              <a:rPr lang="en-US" sz="1600" dirty="0" err="1" smtClean="0">
                <a:latin typeface="+mn-lt"/>
              </a:rPr>
              <a:t>Ge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iZIPs</a:t>
            </a:r>
            <a:r>
              <a:rPr lang="en-US" sz="1600" dirty="0" smtClean="0">
                <a:latin typeface="+mn-lt"/>
              </a:rPr>
              <a:t> each</a:t>
            </a:r>
          </a:p>
          <a:p>
            <a:pPr algn="ctr">
              <a:defRPr/>
            </a:pPr>
            <a:r>
              <a:rPr lang="en-US" sz="1600" dirty="0" smtClean="0">
                <a:latin typeface="+mn-lt"/>
              </a:rPr>
              <a:t>partial use of 1 </a:t>
            </a:r>
            <a:r>
              <a:rPr lang="en-US" sz="1600" dirty="0" err="1" smtClean="0">
                <a:latin typeface="+mn-lt"/>
              </a:rPr>
              <a:t>iZIP</a:t>
            </a:r>
            <a:r>
              <a:rPr lang="en-US" sz="1600" dirty="0" smtClean="0">
                <a:latin typeface="+mn-lt"/>
              </a:rPr>
              <a:t> in HV mode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9194" y="904274"/>
            <a:ext cx="3391121" cy="5601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Larger ≈50 kg target mass:</a:t>
            </a:r>
          </a:p>
          <a:p>
            <a:pPr marL="223838" lvl="1"/>
            <a:r>
              <a:rPr lang="en-US" sz="1600" dirty="0" smtClean="0">
                <a:solidFill>
                  <a:srgbClr val="0000FF"/>
                </a:solidFill>
              </a:rPr>
              <a:t>More </a:t>
            </a:r>
            <a:r>
              <a:rPr lang="en-US" sz="1400" dirty="0" smtClean="0">
                <a:solidFill>
                  <a:srgbClr val="0000FF"/>
                </a:solidFill>
              </a:rPr>
              <a:t>&amp;</a:t>
            </a:r>
            <a:r>
              <a:rPr lang="en-US" sz="1600" dirty="0" smtClean="0">
                <a:solidFill>
                  <a:srgbClr val="0000FF"/>
                </a:solidFill>
              </a:rPr>
              <a:t> larger </a:t>
            </a:r>
            <a:r>
              <a:rPr lang="en-US" sz="1600" dirty="0" err="1" smtClean="0">
                <a:solidFill>
                  <a:srgbClr val="0000FF"/>
                </a:solidFill>
              </a:rPr>
              <a:t>iZIPs</a:t>
            </a:r>
            <a:endParaRPr lang="en-US" sz="1600" dirty="0" smtClean="0">
              <a:solidFill>
                <a:srgbClr val="0000FF"/>
              </a:solidFill>
            </a:endParaRPr>
          </a:p>
          <a:p>
            <a:pPr marL="223838" lvl="1"/>
            <a:r>
              <a:rPr lang="en-US" sz="1600" dirty="0" smtClean="0">
                <a:solidFill>
                  <a:srgbClr val="0000FF"/>
                </a:solidFill>
              </a:rPr>
              <a:t>Cryostat large enough for 400 kg</a:t>
            </a:r>
          </a:p>
          <a:p>
            <a:pPr marL="223838" lvl="1"/>
            <a:r>
              <a:rPr lang="en-US" sz="1600" dirty="0" smtClean="0">
                <a:solidFill>
                  <a:srgbClr val="0000FF"/>
                </a:solidFill>
              </a:rPr>
              <a:t>Si </a:t>
            </a:r>
            <a:r>
              <a:rPr lang="en-US" sz="1400" dirty="0" smtClean="0">
                <a:solidFill>
                  <a:srgbClr val="0000FF"/>
                </a:solidFill>
              </a:rPr>
              <a:t>&amp;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Ge</a:t>
            </a:r>
            <a:r>
              <a:rPr lang="en-US" sz="1600" dirty="0" smtClean="0">
                <a:solidFill>
                  <a:srgbClr val="0000FF"/>
                </a:solidFill>
              </a:rPr>
              <a:t> crystals</a:t>
            </a:r>
          </a:p>
          <a:p>
            <a:pPr marL="223838" lvl="1"/>
            <a:r>
              <a:rPr lang="en-US" sz="1600" dirty="0" smtClean="0">
                <a:solidFill>
                  <a:srgbClr val="0000FF"/>
                </a:solidFill>
              </a:rPr>
              <a:t>Dedicated HV-mode tower:</a:t>
            </a:r>
          </a:p>
          <a:p>
            <a:pPr marL="515938" lvl="2"/>
            <a:r>
              <a:rPr lang="en-US" sz="1200" dirty="0" smtClean="0">
                <a:solidFill>
                  <a:srgbClr val="0000FF"/>
                </a:solidFill>
                <a:sym typeface="Wingdings" pitchFamily="2" charset="2"/>
              </a:rPr>
              <a:t></a:t>
            </a:r>
            <a:r>
              <a:rPr lang="en-US" sz="1600" dirty="0" smtClean="0">
                <a:solidFill>
                  <a:srgbClr val="0000FF"/>
                </a:solidFill>
                <a:sym typeface="Wingdings" pitchFamily="2" charset="2"/>
              </a:rPr>
              <a:t> also with Si </a:t>
            </a:r>
            <a:r>
              <a:rPr lang="en-US" sz="1400" dirty="0" smtClean="0">
                <a:solidFill>
                  <a:srgbClr val="0000FF"/>
                </a:solidFill>
                <a:sym typeface="Wingdings" pitchFamily="2" charset="2"/>
              </a:rPr>
              <a:t>&amp;</a:t>
            </a:r>
            <a:r>
              <a:rPr lang="en-US" sz="1600" dirty="0" smtClean="0">
                <a:solidFill>
                  <a:srgbClr val="0000FF"/>
                </a:solidFill>
                <a:sym typeface="Wingdings" pitchFamily="2" charset="2"/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  <a:sym typeface="Wingdings" pitchFamily="2" charset="2"/>
              </a:rPr>
              <a:t>Ge</a:t>
            </a:r>
            <a:endParaRPr lang="en-US" sz="1600" dirty="0" smtClean="0">
              <a:solidFill>
                <a:srgbClr val="0000FF"/>
              </a:solidFill>
            </a:endParaRPr>
          </a:p>
          <a:p>
            <a:pPr lvl="1"/>
            <a:endParaRPr lang="en-US" sz="1000" dirty="0" smtClean="0">
              <a:solidFill>
                <a:srgbClr val="C00000"/>
              </a:solidFill>
            </a:endParaRPr>
          </a:p>
          <a:p>
            <a:r>
              <a:rPr lang="en-US" dirty="0" smtClean="0"/>
              <a:t>Lower background:</a:t>
            </a:r>
          </a:p>
          <a:p>
            <a:pPr marL="223838" lvl="1"/>
            <a:r>
              <a:rPr lang="en-US" sz="1600" dirty="0" smtClean="0">
                <a:solidFill>
                  <a:srgbClr val="0000FF"/>
                </a:solidFill>
              </a:rPr>
              <a:t>New facility at deeper site</a:t>
            </a:r>
          </a:p>
          <a:p>
            <a:pPr marL="223838" lvl="1"/>
            <a:r>
              <a:rPr lang="en-US" sz="1600" dirty="0" smtClean="0">
                <a:solidFill>
                  <a:srgbClr val="0000FF"/>
                </a:solidFill>
              </a:rPr>
              <a:t>Cleaner materials selection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</a:p>
          <a:p>
            <a:pPr marL="223838" lvl="1"/>
            <a:r>
              <a:rPr lang="en-US" sz="1600" dirty="0" smtClean="0">
                <a:solidFill>
                  <a:srgbClr val="0000FF"/>
                </a:solidFill>
                <a:sym typeface="Wingdings" pitchFamily="2" charset="2"/>
              </a:rPr>
              <a:t>Considering neutron veto</a:t>
            </a:r>
          </a:p>
          <a:p>
            <a:pPr marL="509588" lvl="2"/>
            <a:r>
              <a:rPr lang="en-US" sz="1400" dirty="0" smtClean="0">
                <a:solidFill>
                  <a:srgbClr val="FF0000"/>
                </a:solidFill>
                <a:sym typeface="Wingdings" pitchFamily="2" charset="2"/>
              </a:rPr>
              <a:t>(see poster by </a:t>
            </a:r>
            <a:r>
              <a:rPr lang="en-US" sz="1400" dirty="0" err="1" smtClean="0">
                <a:solidFill>
                  <a:srgbClr val="FF0000"/>
                </a:solidFill>
                <a:sym typeface="Wingdings" pitchFamily="2" charset="2"/>
              </a:rPr>
              <a:t>Loer</a:t>
            </a:r>
            <a:r>
              <a:rPr lang="en-US" sz="1400" dirty="0" smtClean="0">
                <a:solidFill>
                  <a:srgbClr val="FF0000"/>
                </a:solidFill>
                <a:sym typeface="Wingdings" pitchFamily="2" charset="2"/>
              </a:rPr>
              <a:t>/Calkins)</a:t>
            </a:r>
            <a:endParaRPr lang="en-US" sz="1600" dirty="0" smtClean="0">
              <a:solidFill>
                <a:srgbClr val="FF0000"/>
              </a:solidFill>
            </a:endParaRPr>
          </a:p>
          <a:p>
            <a:pPr lvl="1"/>
            <a:endParaRPr lang="en-US" sz="1000" dirty="0" smtClean="0"/>
          </a:p>
          <a:p>
            <a:r>
              <a:rPr lang="en-US" dirty="0" smtClean="0"/>
              <a:t>Improved signal readout:</a:t>
            </a:r>
          </a:p>
          <a:p>
            <a:pPr marL="223838" lvl="1"/>
            <a:r>
              <a:rPr lang="en-US" sz="1600" dirty="0" smtClean="0">
                <a:solidFill>
                  <a:srgbClr val="0000FF"/>
                </a:solidFill>
              </a:rPr>
              <a:t>Phonons </a:t>
            </a:r>
            <a:r>
              <a:rPr lang="en-US" sz="1200" dirty="0" smtClean="0">
                <a:solidFill>
                  <a:srgbClr val="0000FF"/>
                </a:solidFill>
                <a:sym typeface="Wingdings" pitchFamily="2" charset="2"/>
              </a:rPr>
              <a:t></a:t>
            </a:r>
            <a:r>
              <a:rPr lang="en-US" sz="1600" dirty="0" smtClean="0">
                <a:solidFill>
                  <a:srgbClr val="0000FF"/>
                </a:solidFill>
                <a:sym typeface="Wingdings" pitchFamily="2" charset="2"/>
              </a:rPr>
              <a:t> new SQUID arrays</a:t>
            </a:r>
          </a:p>
          <a:p>
            <a:pPr marL="223838" lvl="1"/>
            <a:r>
              <a:rPr lang="en-US" sz="1600" dirty="0" smtClean="0">
                <a:solidFill>
                  <a:srgbClr val="0000FF"/>
                </a:solidFill>
                <a:sym typeface="Wingdings" pitchFamily="2" charset="2"/>
              </a:rPr>
              <a:t>Ionization </a:t>
            </a:r>
            <a:r>
              <a:rPr lang="en-US" sz="1200" dirty="0" smtClean="0">
                <a:solidFill>
                  <a:srgbClr val="0000FF"/>
                </a:solidFill>
                <a:sym typeface="Wingdings" pitchFamily="2" charset="2"/>
              </a:rPr>
              <a:t></a:t>
            </a:r>
            <a:r>
              <a:rPr lang="en-US" sz="1600" dirty="0" smtClean="0">
                <a:solidFill>
                  <a:srgbClr val="0000FF"/>
                </a:solidFill>
                <a:sym typeface="Wingdings" pitchFamily="2" charset="2"/>
              </a:rPr>
              <a:t> switch to HEMTs</a:t>
            </a:r>
          </a:p>
          <a:p>
            <a:pPr marL="223838" lvl="1"/>
            <a:r>
              <a:rPr lang="en-US" sz="1600" dirty="0" smtClean="0">
                <a:solidFill>
                  <a:srgbClr val="0000FF"/>
                </a:solidFill>
                <a:sym typeface="Wingdings" pitchFamily="2" charset="2"/>
              </a:rPr>
              <a:t>Improved tower design</a:t>
            </a:r>
          </a:p>
          <a:p>
            <a:pPr marL="0" lvl="1"/>
            <a:endParaRPr lang="en-US" sz="1000" dirty="0" smtClean="0">
              <a:solidFill>
                <a:srgbClr val="C00000"/>
              </a:solidFill>
              <a:sym typeface="Wingdings" pitchFamily="2" charset="2"/>
            </a:endParaRPr>
          </a:p>
          <a:p>
            <a:pPr marL="0" lvl="1"/>
            <a:r>
              <a:rPr lang="en-US" dirty="0" smtClean="0">
                <a:sym typeface="Wingdings" pitchFamily="2" charset="2"/>
              </a:rPr>
              <a:t>Improved resolution:</a:t>
            </a:r>
          </a:p>
          <a:p>
            <a:pPr marL="223838" lvl="2"/>
            <a:r>
              <a:rPr lang="en-US" sz="1600" dirty="0" err="1" smtClean="0">
                <a:solidFill>
                  <a:srgbClr val="0000FF"/>
                </a:solidFill>
                <a:sym typeface="Wingdings" pitchFamily="2" charset="2"/>
              </a:rPr>
              <a:t>σ</a:t>
            </a:r>
            <a:r>
              <a:rPr lang="en-US" sz="1600" baseline="-25000" dirty="0" err="1" smtClean="0">
                <a:solidFill>
                  <a:srgbClr val="0000FF"/>
                </a:solidFill>
                <a:sym typeface="Wingdings" pitchFamily="2" charset="2"/>
              </a:rPr>
              <a:t>phonon</a:t>
            </a:r>
            <a:r>
              <a:rPr lang="en-US" sz="1600" baseline="-25000" dirty="0" smtClean="0">
                <a:solidFill>
                  <a:srgbClr val="0000FF"/>
                </a:solidFill>
                <a:sym typeface="Wingdings" pitchFamily="2" charset="2"/>
              </a:rPr>
              <a:t> </a:t>
            </a:r>
            <a:r>
              <a:rPr lang="en-US" sz="1600" dirty="0" smtClean="0">
                <a:solidFill>
                  <a:srgbClr val="0000FF"/>
                </a:solidFill>
                <a:sym typeface="Symbol"/>
              </a:rPr>
              <a:t> T</a:t>
            </a:r>
            <a:r>
              <a:rPr lang="en-US" sz="1600" baseline="-25000" dirty="0" smtClean="0">
                <a:solidFill>
                  <a:srgbClr val="0000FF"/>
                </a:solidFill>
                <a:sym typeface="Symbol"/>
              </a:rPr>
              <a:t>c</a:t>
            </a:r>
            <a:r>
              <a:rPr lang="en-US" sz="1600" baseline="30000" dirty="0" smtClean="0">
                <a:solidFill>
                  <a:srgbClr val="0000FF"/>
                </a:solidFill>
                <a:sym typeface="Symbol"/>
              </a:rPr>
              <a:t>3</a:t>
            </a:r>
            <a:r>
              <a:rPr lang="en-US" sz="1600" dirty="0" smtClean="0">
                <a:solidFill>
                  <a:srgbClr val="0000FF"/>
                </a:solidFill>
                <a:sym typeface="Symbol"/>
              </a:rPr>
              <a:t> </a:t>
            </a:r>
            <a:r>
              <a:rPr lang="en-US" sz="1200" dirty="0" smtClean="0">
                <a:solidFill>
                  <a:srgbClr val="0000FF"/>
                </a:solidFill>
                <a:sym typeface="Wingdings" pitchFamily="2" charset="2"/>
              </a:rPr>
              <a:t></a:t>
            </a:r>
            <a:r>
              <a:rPr lang="en-US" sz="1600" dirty="0" smtClean="0">
                <a:solidFill>
                  <a:srgbClr val="0000FF"/>
                </a:solidFill>
                <a:sym typeface="Wingdings" pitchFamily="2" charset="2"/>
              </a:rPr>
              <a:t>lower operating temp</a:t>
            </a:r>
            <a:endParaRPr lang="en-US" sz="1600" dirty="0" smtClean="0">
              <a:solidFill>
                <a:srgbClr val="0000FF"/>
              </a:solidFill>
            </a:endParaRPr>
          </a:p>
          <a:p>
            <a:pPr marL="223838" lvl="1"/>
            <a:r>
              <a:rPr lang="en-US" sz="1600" dirty="0" smtClean="0">
                <a:solidFill>
                  <a:srgbClr val="0000FF"/>
                </a:solidFill>
              </a:rPr>
              <a:t>42 </a:t>
            </a:r>
            <a:r>
              <a:rPr lang="en-US" sz="1600" dirty="0" err="1" smtClean="0">
                <a:solidFill>
                  <a:srgbClr val="0000FF"/>
                </a:solidFill>
              </a:rPr>
              <a:t>eV</a:t>
            </a:r>
            <a:r>
              <a:rPr lang="en-US" sz="1600" dirty="0" smtClean="0">
                <a:solidFill>
                  <a:srgbClr val="0000FF"/>
                </a:solidFill>
              </a:rPr>
              <a:t> demonstrated (&gt;4x better)</a:t>
            </a:r>
          </a:p>
          <a:p>
            <a:pPr marL="223838" lvl="1"/>
            <a:r>
              <a:rPr lang="en-US" sz="1600" dirty="0" smtClean="0">
                <a:solidFill>
                  <a:srgbClr val="0000FF"/>
                </a:solidFill>
              </a:rPr>
              <a:t>Improved cryogenics </a:t>
            </a:r>
            <a:r>
              <a:rPr lang="en-US" sz="1600" dirty="0" smtClean="0">
                <a:solidFill>
                  <a:srgbClr val="0000FF"/>
                </a:solidFill>
                <a:sym typeface="Wingdings" pitchFamily="2" charset="2"/>
              </a:rPr>
              <a:t>could give</a:t>
            </a:r>
          </a:p>
          <a:p>
            <a:pPr marL="515938" lvl="2"/>
            <a:r>
              <a:rPr lang="en-US" sz="1600" dirty="0" smtClean="0">
                <a:solidFill>
                  <a:srgbClr val="0000FF"/>
                </a:solidFill>
                <a:sym typeface="Wingdings" pitchFamily="2" charset="2"/>
              </a:rPr>
              <a:t>&gt;100x improvement!</a:t>
            </a:r>
            <a:endParaRPr lang="en-US" sz="1600" dirty="0" smtClean="0">
              <a:solidFill>
                <a:srgbClr val="0000FF"/>
              </a:solidFill>
            </a:endParaRPr>
          </a:p>
        </p:txBody>
      </p:sp>
      <p:sp>
        <p:nvSpPr>
          <p:cNvPr id="53" name="Slide Number Placeholder 52"/>
          <p:cNvSpPr>
            <a:spLocks noGrp="1"/>
          </p:cNvSpPr>
          <p:nvPr>
            <p:ph type="sldNum" sz="quarter" idx="12"/>
          </p:nvPr>
        </p:nvSpPr>
        <p:spPr>
          <a:xfrm>
            <a:off x="169492" y="6347805"/>
            <a:ext cx="2133600" cy="365125"/>
          </a:xfrm>
        </p:spPr>
        <p:txBody>
          <a:bodyPr/>
          <a:lstStyle/>
          <a:p>
            <a:pPr algn="l"/>
            <a:fld id="{B6F15528-21DE-4FAA-801E-634DDDAF4B2B}" type="slidenum">
              <a:rPr lang="en-US" smtClean="0"/>
              <a:pPr algn="l"/>
              <a:t>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mph" presetSubtype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3" dur="indefinite"/>
                                        <p:tgtEl>
                                          <p:spTgt spid="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mph" presetSubtype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5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9" dur="indefinite"/>
                                        <p:tgtEl>
                                          <p:spTgt spid="5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5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5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5" dur="indefinite"/>
                                        <p:tgtEl>
                                          <p:spTgt spid="5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6" dur="indefinite"/>
                                        <p:tgtEl>
                                          <p:spTgt spid="5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65978" y="219453"/>
            <a:ext cx="85915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Projected Spin-Independent Sensitivities</a:t>
            </a:r>
            <a:endParaRPr lang="en-US" sz="4000" dirty="0"/>
          </a:p>
        </p:txBody>
      </p:sp>
      <p:pic>
        <p:nvPicPr>
          <p:cNvPr id="12" name="Picture 2" descr="C:\Users\raybunker\Documents\Physics\Conferences\Mitchell - 2014\my material\snolab_reach_current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71455" y="817265"/>
            <a:ext cx="8580556" cy="5734089"/>
          </a:xfrm>
          <a:prstGeom prst="rect">
            <a:avLst/>
          </a:prstGeom>
          <a:noFill/>
        </p:spPr>
      </p:pic>
      <p:grpSp>
        <p:nvGrpSpPr>
          <p:cNvPr id="2" name="Group 10"/>
          <p:cNvGrpSpPr/>
          <p:nvPr/>
        </p:nvGrpSpPr>
        <p:grpSpPr>
          <a:xfrm>
            <a:off x="1243924" y="4332515"/>
            <a:ext cx="2272738" cy="938431"/>
            <a:chOff x="1272953" y="4191000"/>
            <a:chExt cx="2272738" cy="938431"/>
          </a:xfrm>
        </p:grpSpPr>
        <p:sp>
          <p:nvSpPr>
            <p:cNvPr id="7" name="TextBox 6"/>
            <p:cNvSpPr txBox="1"/>
            <p:nvPr/>
          </p:nvSpPr>
          <p:spPr>
            <a:xfrm>
              <a:off x="1272953" y="4483100"/>
              <a:ext cx="2272738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99"/>
                  </a:solidFill>
                </a:rPr>
                <a:t>Detection of coherent</a:t>
              </a:r>
            </a:p>
            <a:p>
              <a:pPr algn="ctr"/>
              <a:r>
                <a:rPr lang="en-US" b="1" dirty="0" smtClean="0">
                  <a:solidFill>
                    <a:srgbClr val="000099"/>
                  </a:solidFill>
                </a:rPr>
                <a:t>neutrino scattering</a:t>
              </a:r>
              <a:endParaRPr lang="en-US" b="1" dirty="0">
                <a:solidFill>
                  <a:srgbClr val="000099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rot="5400000" flipH="1" flipV="1">
              <a:off x="2559050" y="4235450"/>
              <a:ext cx="330200" cy="241300"/>
            </a:xfrm>
            <a:prstGeom prst="straightConnector1">
              <a:avLst/>
            </a:prstGeom>
            <a:ln w="19050">
              <a:solidFill>
                <a:srgbClr val="000099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1534172" y="1981200"/>
            <a:ext cx="1152880" cy="788036"/>
          </a:xfrm>
          <a:prstGeom prst="rect">
            <a:avLst/>
          </a:prstGeom>
          <a:solidFill>
            <a:schemeClr val="bg1"/>
          </a:solidFill>
          <a:ln>
            <a:solidFill>
              <a:srgbClr val="000099"/>
            </a:solidFill>
          </a:ln>
        </p:spPr>
        <p:txBody>
          <a:bodyPr wrap="none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b="1" dirty="0" smtClean="0">
                <a:solidFill>
                  <a:srgbClr val="000099"/>
                </a:solidFill>
              </a:rPr>
              <a:t>Unique</a:t>
            </a:r>
          </a:p>
          <a:p>
            <a:pPr algn="ctr">
              <a:lnSpc>
                <a:spcPts val="1800"/>
              </a:lnSpc>
            </a:pPr>
            <a:r>
              <a:rPr lang="en-US" b="1" dirty="0" smtClean="0">
                <a:solidFill>
                  <a:srgbClr val="000099"/>
                </a:solidFill>
              </a:rPr>
              <a:t>low-mass</a:t>
            </a:r>
          </a:p>
          <a:p>
            <a:pPr algn="ctr">
              <a:lnSpc>
                <a:spcPts val="1800"/>
              </a:lnSpc>
            </a:pPr>
            <a:r>
              <a:rPr lang="en-US" b="1" dirty="0" smtClean="0">
                <a:solidFill>
                  <a:srgbClr val="000099"/>
                </a:solidFill>
              </a:rPr>
              <a:t>sensitivity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1"/>
          <p:cNvGrpSpPr/>
          <p:nvPr/>
        </p:nvGrpSpPr>
        <p:grpSpPr>
          <a:xfrm>
            <a:off x="21093" y="1546696"/>
            <a:ext cx="5194045" cy="4408911"/>
            <a:chOff x="190595" y="1495425"/>
            <a:chExt cx="5194045" cy="4408911"/>
          </a:xfrm>
        </p:grpSpPr>
        <p:pic>
          <p:nvPicPr>
            <p:cNvPr id="4" name="Picture 3" descr="dRdPt-Pt_R133SoudanHV_bp1-logXlogY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2453" t="10692" r="8333" b="10926"/>
            <a:stretch/>
          </p:blipFill>
          <p:spPr>
            <a:xfrm>
              <a:off x="866776" y="1943100"/>
              <a:ext cx="4517864" cy="33528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847851" y="5300662"/>
              <a:ext cx="5143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1.0</a:t>
              </a:r>
              <a:endParaRPr lang="en-US" sz="16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600451" y="5300662"/>
              <a:ext cx="5143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10</a:t>
              </a:r>
              <a:endParaRPr lang="en-US" sz="16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76400" y="5535004"/>
              <a:ext cx="26530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Total phonon energy (</a:t>
              </a:r>
              <a:r>
                <a:rPr lang="en-US" dirty="0" err="1" smtClean="0"/>
                <a:t>keV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 rot="16200000">
              <a:off x="-947698" y="3358664"/>
              <a:ext cx="26459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Event rate [kg</a:t>
              </a:r>
              <a:r>
                <a:rPr lang="en-US" baseline="30000" dirty="0" smtClean="0"/>
                <a:t>-1</a:t>
              </a:r>
              <a:r>
                <a:rPr lang="en-US" dirty="0" smtClean="0"/>
                <a:t> keVt</a:t>
              </a:r>
              <a:r>
                <a:rPr lang="en-US" baseline="30000" dirty="0" smtClean="0"/>
                <a:t>-1</a:t>
              </a:r>
              <a:r>
                <a:rPr lang="en-US" dirty="0" smtClean="0"/>
                <a:t> yr</a:t>
              </a:r>
              <a:r>
                <a:rPr lang="en-US" baseline="30000" dirty="0" smtClean="0"/>
                <a:t>-1</a:t>
              </a:r>
              <a:r>
                <a:rPr lang="en-US" dirty="0" smtClean="0"/>
                <a:t>]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9088" y="2833687"/>
              <a:ext cx="6286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/>
                <a:t>10</a:t>
              </a:r>
              <a:r>
                <a:rPr lang="en-US" sz="1600" baseline="30000" dirty="0" smtClean="0"/>
                <a:t>0</a:t>
              </a:r>
              <a:endParaRPr lang="en-US" sz="1600" baseline="30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19088" y="4090987"/>
              <a:ext cx="6286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/>
                <a:t>10</a:t>
              </a:r>
              <a:r>
                <a:rPr lang="en-US" sz="1600" baseline="30000" dirty="0" smtClean="0"/>
                <a:t>-2</a:t>
              </a:r>
              <a:endParaRPr lang="en-US" sz="1600" baseline="30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57130" y="1495425"/>
              <a:ext cx="43390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Simulation of Soudan background levels</a:t>
              </a:r>
              <a:endParaRPr lang="en-US" sz="20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3617" y="5589980"/>
              <a:ext cx="12564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Courtesy M. Pyle</a:t>
              </a:r>
              <a:endParaRPr lang="en-US" sz="1200" b="1" i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762353" y="4516050"/>
            <a:ext cx="1981777" cy="738664"/>
            <a:chOff x="881063" y="4674422"/>
            <a:chExt cx="1981777" cy="738664"/>
          </a:xfrm>
        </p:grpSpPr>
        <p:grpSp>
          <p:nvGrpSpPr>
            <p:cNvPr id="29" name="Group 28"/>
            <p:cNvGrpSpPr/>
            <p:nvPr/>
          </p:nvGrpSpPr>
          <p:grpSpPr>
            <a:xfrm>
              <a:off x="881063" y="4674422"/>
              <a:ext cx="1981777" cy="738664"/>
              <a:chOff x="881063" y="4674422"/>
              <a:chExt cx="1981777" cy="738664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881063" y="4674422"/>
                <a:ext cx="1981777" cy="73866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400" b="1" dirty="0" smtClean="0"/>
                  <a:t>              </a:t>
                </a:r>
                <a:r>
                  <a:rPr lang="en-US" sz="1200" dirty="0" smtClean="0"/>
                  <a:t>detector</a:t>
                </a:r>
                <a:r>
                  <a:rPr lang="en-US" sz="1400" b="1" dirty="0" smtClean="0"/>
                  <a:t> bulk</a:t>
                </a:r>
              </a:p>
              <a:p>
                <a:pPr algn="r"/>
                <a:r>
                  <a:rPr lang="en-US" sz="1400" b="1" dirty="0" smtClean="0"/>
                  <a:t>              </a:t>
                </a:r>
                <a:r>
                  <a:rPr lang="en-US" sz="1200" dirty="0" smtClean="0"/>
                  <a:t>detector</a:t>
                </a:r>
                <a:r>
                  <a:rPr lang="en-US" sz="1400" b="1" dirty="0" smtClean="0"/>
                  <a:t> sidewall</a:t>
                </a:r>
              </a:p>
              <a:p>
                <a:pPr algn="r"/>
                <a:r>
                  <a:rPr lang="en-US" sz="1200" dirty="0" smtClean="0"/>
                  <a:t>detector</a:t>
                </a:r>
                <a:r>
                  <a:rPr lang="en-US" sz="1400" b="1" dirty="0" smtClean="0"/>
                  <a:t> face</a:t>
                </a:r>
                <a:endParaRPr lang="en-US" sz="1400" b="1" dirty="0"/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962818" y="5059362"/>
                <a:ext cx="546893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" name="Straight Connector 52"/>
            <p:cNvCxnSpPr/>
            <p:nvPr/>
          </p:nvCxnSpPr>
          <p:spPr>
            <a:xfrm>
              <a:off x="962818" y="4849812"/>
              <a:ext cx="546893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962818" y="5276055"/>
              <a:ext cx="546893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 descr="dRdPt-Pt_R133SoudanHV_bp3-logXlogY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16" t="10417" r="8681" b="11479"/>
          <a:stretch/>
        </p:blipFill>
        <p:spPr>
          <a:xfrm>
            <a:off x="697847" y="1971171"/>
            <a:ext cx="4524376" cy="3367458"/>
          </a:xfrm>
          <a:prstGeom prst="rect">
            <a:avLst/>
          </a:prstGeom>
        </p:spPr>
      </p:pic>
      <p:sp>
        <p:nvSpPr>
          <p:cNvPr id="16" name="Down Arrow 15"/>
          <p:cNvSpPr/>
          <p:nvPr/>
        </p:nvSpPr>
        <p:spPr>
          <a:xfrm>
            <a:off x="1571891" y="2057400"/>
            <a:ext cx="352424" cy="1371600"/>
          </a:xfrm>
          <a:prstGeom prst="downArrow">
            <a:avLst>
              <a:gd name="adj1" fmla="val 24545"/>
              <a:gd name="adj2" fmla="val 56499"/>
            </a:avLst>
          </a:prstGeom>
          <a:solidFill>
            <a:srgbClr val="FFFF00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 descr="dRdPt-Pt_R133SoudanHV_bp4-logXlogY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532" t="10880" r="8507" b="11978"/>
          <a:stretch/>
        </p:blipFill>
        <p:spPr>
          <a:xfrm>
            <a:off x="682131" y="1967248"/>
            <a:ext cx="4581526" cy="3356926"/>
          </a:xfrm>
          <a:prstGeom prst="rect">
            <a:avLst/>
          </a:prstGeom>
        </p:spPr>
      </p:pic>
      <p:sp>
        <p:nvSpPr>
          <p:cNvPr id="17" name="Down Arrow 16"/>
          <p:cNvSpPr/>
          <p:nvPr/>
        </p:nvSpPr>
        <p:spPr>
          <a:xfrm>
            <a:off x="2129421" y="2328545"/>
            <a:ext cx="352424" cy="781050"/>
          </a:xfrm>
          <a:prstGeom prst="downArrow">
            <a:avLst>
              <a:gd name="adj1" fmla="val 24545"/>
              <a:gd name="adj2" fmla="val 56499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-3470" y="286179"/>
            <a:ext cx="91185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/>
              <a:t>Background Reduction: Soudan </a:t>
            </a:r>
            <a:r>
              <a:rPr lang="en-US" sz="3200" dirty="0" smtClean="0">
                <a:sym typeface="Wingdings" pitchFamily="2" charset="2"/>
              </a:rPr>
              <a:t></a:t>
            </a:r>
            <a:r>
              <a:rPr lang="en-US" sz="4000" dirty="0" smtClean="0">
                <a:sym typeface="Wingdings" pitchFamily="2" charset="2"/>
              </a:rPr>
              <a:t> SNOLAB</a:t>
            </a:r>
            <a:endParaRPr lang="en-US" sz="4000" dirty="0"/>
          </a:p>
        </p:txBody>
      </p:sp>
      <p:sp>
        <p:nvSpPr>
          <p:cNvPr id="14" name="TextBox 13"/>
          <p:cNvSpPr txBox="1"/>
          <p:nvPr/>
        </p:nvSpPr>
        <p:spPr>
          <a:xfrm>
            <a:off x="5211684" y="2244087"/>
            <a:ext cx="39579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96633"/>
                </a:solidFill>
              </a:rPr>
              <a:t>Step 1 </a:t>
            </a:r>
            <a:r>
              <a:rPr lang="en-US" sz="1400" dirty="0" smtClean="0">
                <a:sym typeface="Wingdings" pitchFamily="2" charset="2"/>
              </a:rPr>
              <a:t> </a:t>
            </a:r>
            <a:r>
              <a:rPr lang="en-US" sz="1600" dirty="0" smtClean="0">
                <a:sym typeface="Wingdings" pitchFamily="2" charset="2"/>
              </a:rPr>
              <a:t>Reduce photon background</a:t>
            </a:r>
          </a:p>
          <a:p>
            <a:pPr lvl="2"/>
            <a:r>
              <a:rPr lang="en-US" sz="1200" dirty="0" smtClean="0">
                <a:sym typeface="Wingdings" pitchFamily="2" charset="2"/>
              </a:rPr>
              <a:t>(mainly) </a:t>
            </a:r>
            <a:r>
              <a:rPr lang="en-US" sz="1600" dirty="0" smtClean="0">
                <a:sym typeface="Wingdings" pitchFamily="2" charset="2"/>
              </a:rPr>
              <a:t>via </a:t>
            </a:r>
            <a:r>
              <a:rPr lang="en-US" sz="1600" dirty="0" err="1" smtClean="0">
                <a:sym typeface="Wingdings" pitchFamily="2" charset="2"/>
              </a:rPr>
              <a:t>radiopure</a:t>
            </a:r>
            <a:r>
              <a:rPr lang="en-US" sz="1600" dirty="0" smtClean="0">
                <a:sym typeface="Wingdings" pitchFamily="2" charset="2"/>
              </a:rPr>
              <a:t> copper:</a:t>
            </a:r>
          </a:p>
          <a:p>
            <a:pPr lvl="2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C00000"/>
                </a:solidFill>
                <a:sym typeface="Wingdings" pitchFamily="2" charset="2"/>
              </a:rPr>
              <a:t> 220x lower than </a:t>
            </a:r>
            <a:r>
              <a:rPr lang="en-US" sz="1400" dirty="0" err="1" smtClean="0">
                <a:solidFill>
                  <a:srgbClr val="C00000"/>
                </a:solidFill>
                <a:sym typeface="Wingdings" pitchFamily="2" charset="2"/>
              </a:rPr>
              <a:t>SuperCDMS</a:t>
            </a:r>
            <a:r>
              <a:rPr lang="en-US" sz="1400" dirty="0" smtClean="0">
                <a:solidFill>
                  <a:srgbClr val="C00000"/>
                </a:solidFill>
                <a:sym typeface="Wingdings" pitchFamily="2" charset="2"/>
              </a:rPr>
              <a:t> Soudan</a:t>
            </a:r>
          </a:p>
          <a:p>
            <a:pPr lvl="2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C00000"/>
                </a:solidFill>
                <a:sym typeface="Wingdings" pitchFamily="2" charset="2"/>
              </a:rPr>
              <a:t> Based on levels achieved by </a:t>
            </a:r>
          </a:p>
          <a:p>
            <a:pPr lvl="2"/>
            <a:r>
              <a:rPr lang="en-US" sz="1400" dirty="0" smtClean="0">
                <a:solidFill>
                  <a:srgbClr val="C00000"/>
                </a:solidFill>
                <a:sym typeface="Wingdings" pitchFamily="2" charset="2"/>
              </a:rPr>
              <a:t>   XENON100:</a:t>
            </a:r>
          </a:p>
          <a:p>
            <a:pPr lvl="2"/>
            <a:r>
              <a:rPr lang="en-US" sz="1400" dirty="0" smtClean="0">
                <a:solidFill>
                  <a:srgbClr val="C00000"/>
                </a:solidFill>
                <a:sym typeface="Wingdings" pitchFamily="2" charset="2"/>
              </a:rPr>
              <a:t>   Cu </a:t>
            </a:r>
            <a:r>
              <a:rPr lang="en-US" sz="1100" dirty="0" smtClean="0">
                <a:solidFill>
                  <a:srgbClr val="C00000"/>
                </a:solidFill>
                <a:sym typeface="Wingdings" pitchFamily="2" charset="2"/>
              </a:rPr>
              <a:t></a:t>
            </a:r>
            <a:r>
              <a:rPr lang="en-US" sz="1400" dirty="0" smtClean="0">
                <a:solidFill>
                  <a:srgbClr val="C00000"/>
                </a:solidFill>
                <a:sym typeface="Wingdings" pitchFamily="2" charset="2"/>
              </a:rPr>
              <a:t> U/</a:t>
            </a:r>
            <a:r>
              <a:rPr lang="en-US" sz="1400" dirty="0" err="1" smtClean="0">
                <a:solidFill>
                  <a:srgbClr val="C00000"/>
                </a:solidFill>
                <a:sym typeface="Wingdings" pitchFamily="2" charset="2"/>
              </a:rPr>
              <a:t>Th</a:t>
            </a:r>
            <a:r>
              <a:rPr lang="en-US" sz="1400" dirty="0" smtClean="0">
                <a:solidFill>
                  <a:srgbClr val="C00000"/>
                </a:solidFill>
                <a:sym typeface="Wingdings" pitchFamily="2" charset="2"/>
              </a:rPr>
              <a:t>/K = 70/20/30 </a:t>
            </a:r>
            <a:r>
              <a:rPr lang="el-GR" sz="1400" dirty="0" smtClean="0">
                <a:solidFill>
                  <a:srgbClr val="C00000"/>
                </a:solidFill>
                <a:sym typeface="Wingdings" pitchFamily="2" charset="2"/>
              </a:rPr>
              <a:t>μ</a:t>
            </a:r>
            <a:r>
              <a:rPr lang="en-US" sz="1400" dirty="0" err="1" smtClean="0">
                <a:solidFill>
                  <a:srgbClr val="C00000"/>
                </a:solidFill>
                <a:sym typeface="Wingdings" pitchFamily="2" charset="2"/>
              </a:rPr>
              <a:t>Bq</a:t>
            </a:r>
            <a:r>
              <a:rPr lang="en-US" sz="1400" dirty="0" smtClean="0">
                <a:solidFill>
                  <a:srgbClr val="C00000"/>
                </a:solidFill>
                <a:sym typeface="Wingdings" pitchFamily="2" charset="2"/>
              </a:rPr>
              <a:t>/kg</a:t>
            </a:r>
          </a:p>
          <a:p>
            <a:endParaRPr lang="en-US" sz="1000" dirty="0" smtClean="0">
              <a:sym typeface="Wingdings" pitchFamily="2" charset="2"/>
            </a:endParaRPr>
          </a:p>
          <a:p>
            <a:r>
              <a:rPr lang="en-US" dirty="0" smtClean="0">
                <a:solidFill>
                  <a:srgbClr val="000099"/>
                </a:solidFill>
                <a:sym typeface="Wingdings" pitchFamily="2" charset="2"/>
              </a:rPr>
              <a:t>Step 2 </a:t>
            </a:r>
            <a:r>
              <a:rPr lang="en-US" sz="1400" dirty="0" smtClean="0">
                <a:sym typeface="Wingdings" pitchFamily="2" charset="2"/>
              </a:rPr>
              <a:t>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sz="1600" dirty="0" smtClean="0">
                <a:sym typeface="Wingdings" pitchFamily="2" charset="2"/>
              </a:rPr>
              <a:t>Reduce radon-related background</a:t>
            </a:r>
          </a:p>
          <a:p>
            <a:pPr lvl="2"/>
            <a:r>
              <a:rPr lang="en-US" sz="1600" dirty="0" smtClean="0">
                <a:sym typeface="Wingdings" pitchFamily="2" charset="2"/>
              </a:rPr>
              <a:t>near sidewalls via cleaner handling</a:t>
            </a:r>
          </a:p>
          <a:p>
            <a:pPr lvl="2"/>
            <a:r>
              <a:rPr lang="en-US" sz="1200" dirty="0" smtClean="0">
                <a:sym typeface="Wingdings" pitchFamily="2" charset="2"/>
              </a:rPr>
              <a:t>&amp;</a:t>
            </a:r>
            <a:r>
              <a:rPr lang="en-US" sz="1600" dirty="0" smtClean="0">
                <a:sym typeface="Wingdings" pitchFamily="2" charset="2"/>
              </a:rPr>
              <a:t> storage of copper housings:</a:t>
            </a:r>
          </a:p>
          <a:p>
            <a:pPr lvl="2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C00000"/>
                </a:solidFill>
                <a:sym typeface="Wingdings" pitchFamily="2" charset="2"/>
              </a:rPr>
              <a:t> Lower by 22x to 25 </a:t>
            </a:r>
            <a:r>
              <a:rPr lang="en-US" sz="1400" dirty="0" err="1" smtClean="0">
                <a:solidFill>
                  <a:srgbClr val="C00000"/>
                </a:solidFill>
                <a:sym typeface="Wingdings" pitchFamily="2" charset="2"/>
              </a:rPr>
              <a:t>nBq</a:t>
            </a:r>
            <a:r>
              <a:rPr lang="en-US" sz="1400" dirty="0" smtClean="0">
                <a:solidFill>
                  <a:srgbClr val="C00000"/>
                </a:solidFill>
                <a:sym typeface="Wingdings" pitchFamily="2" charset="2"/>
              </a:rPr>
              <a:t>/cm</a:t>
            </a:r>
            <a:r>
              <a:rPr lang="en-US" sz="1400" baseline="30000" dirty="0" smtClean="0">
                <a:solidFill>
                  <a:srgbClr val="C00000"/>
                </a:solidFill>
                <a:sym typeface="Wingdings" pitchFamily="2" charset="2"/>
              </a:rPr>
              <a:t>2</a:t>
            </a:r>
            <a:endParaRPr lang="en-US" sz="1400" dirty="0" smtClean="0">
              <a:solidFill>
                <a:srgbClr val="C00000"/>
              </a:solidFill>
              <a:sym typeface="Wingdings" pitchFamily="2" charset="2"/>
            </a:endParaRPr>
          </a:p>
          <a:p>
            <a:pPr lvl="2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C00000"/>
                </a:solidFill>
                <a:sym typeface="Wingdings" pitchFamily="2" charset="2"/>
              </a:rPr>
              <a:t> Same as level already achieved on</a:t>
            </a:r>
          </a:p>
          <a:p>
            <a:pPr lvl="2"/>
            <a:r>
              <a:rPr lang="en-US" sz="1400" dirty="0" smtClean="0">
                <a:solidFill>
                  <a:srgbClr val="C00000"/>
                </a:solidFill>
                <a:sym typeface="Wingdings" pitchFamily="2" charset="2"/>
              </a:rPr>
              <a:t>   detector surfaces at Soudan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10902" y="1726245"/>
            <a:ext cx="3240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Reduce Intrinsic Backgrounds</a:t>
            </a:r>
            <a:endParaRPr lang="en-US" sz="2000" u="sng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Ray Bunker - SDSM&amp;T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1349</TotalTime>
  <Words>2544</Words>
  <Application>Microsoft Office PowerPoint</Application>
  <PresentationFormat>On-screen Show (4:3)</PresentationFormat>
  <Paragraphs>589</Paragraphs>
  <Slides>32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Office Theme</vt:lpstr>
      <vt:lpstr>Equation</vt:lpstr>
      <vt:lpstr>Reduction of Backgrounds for SuperCDMS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Reduction of Backgrounds for SuperCDMS</dc:title>
  <dc:creator>raybunker</dc:creator>
  <cp:lastModifiedBy>raybunker</cp:lastModifiedBy>
  <cp:revision>105</cp:revision>
  <dcterms:created xsi:type="dcterms:W3CDTF">2006-08-16T00:00:00Z</dcterms:created>
  <dcterms:modified xsi:type="dcterms:W3CDTF">2015-03-20T04:53:03Z</dcterms:modified>
</cp:coreProperties>
</file>