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3728" r:id="rId2"/>
    <p:sldMasterId id="2147483752" r:id="rId3"/>
  </p:sldMasterIdLst>
  <p:notesMasterIdLst>
    <p:notesMasterId r:id="rId15"/>
  </p:notesMasterIdLst>
  <p:handoutMasterIdLst>
    <p:handoutMasterId r:id="rId16"/>
  </p:handoutMasterIdLst>
  <p:sldIdLst>
    <p:sldId id="264" r:id="rId4"/>
    <p:sldId id="265" r:id="rId5"/>
    <p:sldId id="268" r:id="rId6"/>
    <p:sldId id="277" r:id="rId7"/>
    <p:sldId id="274" r:id="rId8"/>
    <p:sldId id="272" r:id="rId9"/>
    <p:sldId id="273" r:id="rId10"/>
    <p:sldId id="275" r:id="rId11"/>
    <p:sldId id="266" r:id="rId12"/>
    <p:sldId id="270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500"/>
    <a:srgbClr val="70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392" y="-67"/>
      </p:cViewPr>
      <p:guideLst>
        <p:guide orient="horz" pos="866"/>
        <p:guide orient="horz" pos="3889"/>
        <p:guide orient="horz" pos="2381"/>
        <p:guide orient="horz" pos="1622"/>
        <p:guide orient="horz" pos="3138"/>
        <p:guide pos="2880"/>
        <p:guide pos="287"/>
        <p:guide pos="5473"/>
        <p:guide pos="1586"/>
        <p:guide pos="4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9A080766-0BF8-8348-AE6A-8A4A559F6D3E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AEF710-8C28-6546-9604-880FB4645B21}" type="datetime4">
              <a:rPr lang="en-US" smtClean="0"/>
              <a:t>March 17,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828796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242424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4242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242424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424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42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DA9E2A-8607-5C4E-8C0A-43148951D912}" type="datetime4">
              <a:rPr lang="en-US" smtClean="0"/>
              <a:t>March 17,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7"/>
            <a:ext cx="3886200" cy="4343400"/>
          </a:xfrm>
        </p:spPr>
        <p:txBody>
          <a:bodyPr lIns="0" tIns="0" bIns="0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1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605C4-A25A-B649-99D1-F205BCD3665C}" type="datetime4">
              <a:rPr lang="en-US" smtClean="0"/>
              <a:t>March 17,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6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CD72E9-4AED-4D4C-8150-C415CA6AC4E9}" type="datetime4">
              <a:rPr lang="en-US" smtClean="0"/>
              <a:t>March 17,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F589BE-4EC2-DF4F-9D75-1E8273666669}" type="datetime4">
              <a:rPr lang="en-US" smtClean="0"/>
              <a:t>March 17,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72722D68-B255-A94C-A3CB-3E687CBC89EF}" type="datetime4">
              <a:rPr lang="en-US" smtClean="0"/>
              <a:t>March 17, 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316991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D11E647B-2526-554A-8D8B-54D170A77B52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5516A233-C441-7B49-8728-983BDB24CC5F}" type="datetime4">
              <a:rPr lang="en-US" smtClean="0"/>
              <a:t>March 17, 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9ADF8008-A3A8-D94F-BA03-3F18FE570F74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8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AB913CE7-CFD7-D244-9CF5-91B28CB73AAE}" type="datetime4">
              <a:rPr lang="en-US" smtClean="0"/>
              <a:t>March 17, 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2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571B0C3B-3A7D-3848-B824-737E096AF391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3613C8CB-43D8-CE4B-9FBA-0A4A4D7DDC27}" type="datetime4">
              <a:rPr lang="en-US" smtClean="0"/>
              <a:t>March 17, 2015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295A8C86-62E8-7241-8327-8973F14C6094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4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A67F5DE3-4E7A-1F49-B8B8-4C0F1552EA37}" type="datetime4">
              <a:rPr lang="en-US" smtClean="0"/>
              <a:t>March 17, 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76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BC5D5528-8E4A-A64F-9E68-AD02791E3931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06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6B83080-A0DC-A846-88CA-CAA893C02D37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37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CCEC056-3BC1-D941-A53E-3A2C2BC72558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9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CB5865-558E-8649-88A9-CBCFE3470DB8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44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08459BF-80C7-FA41-AED7-562070351A38}" type="datetime4">
              <a:rPr lang="en-US" smtClean="0"/>
              <a:t>March 17,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C9B1E557-D2DE-C740-9A28-CB1872EDE0F8}" type="datetime4">
              <a:rPr lang="en-US" smtClean="0"/>
              <a:t>March 17,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0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5A4E209-819E-4847-8C73-FACD00174565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F4FDA3-C98B-EA4E-8817-64F4090BAB92}" type="datetime4">
              <a:rPr lang="en-US" smtClean="0"/>
              <a:t>March 17,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6352874-118B-E24F-968D-2511B069207B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4F218C-213B-C54B-9A93-DEA1EC18DD65}" type="datetime4">
              <a:rPr lang="en-US" smtClean="0"/>
              <a:t>March 17, 2015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327CC7-BEE1-6F4A-B167-5B675BDE4CB4}" type="datetime4">
              <a:rPr lang="en-US" smtClean="0"/>
              <a:t>March 17,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5F552-8AF0-DD42-87C9-F351B1EED456}" type="datetime4">
              <a:rPr lang="en-US" smtClean="0"/>
              <a:t>March 17,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54C3BD-BE20-C04F-8E15-2D5F58D27A5A}" type="datetime4">
              <a:rPr lang="en-US" smtClean="0"/>
              <a:t>March 17,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3ED6A-AF32-2143-8579-8C1FA3A63491}" type="datetime4">
              <a:rPr lang="en-US" smtClean="0"/>
              <a:t>March 17, 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9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 lIns="0" t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E5567-F82B-8343-9977-CC67B775D68A}" type="datetime4">
              <a:rPr lang="en-US" smtClean="0"/>
              <a:t>March 17, 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84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FF9BB-A143-C145-BA9C-30105BB17E36}" type="datetime4">
              <a:rPr lang="en-US" smtClean="0"/>
              <a:t>March 17, 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4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67B99E-ACA9-3B49-9F4E-9CFF45A7F14A}" type="datetime4">
              <a:rPr lang="en-US" smtClean="0"/>
              <a:t>March 17,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B9E8E-6868-BD41-B75D-7F7725F1694F}" type="datetime4">
              <a:rPr lang="en-US" smtClean="0"/>
              <a:t>March 17,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3E66C-72C2-1240-90D0-E7332024CCF6}" type="datetime4">
              <a:rPr lang="en-US" smtClean="0"/>
              <a:t>March 17,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10619-C3DC-1742-8D97-AA04E4DA4882}" type="datetime4">
              <a:rPr lang="en-US" smtClean="0"/>
              <a:t>March 17,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8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 lIns="0" t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472385-6839-5048-9797-D8A0E313B101}" type="datetime4">
              <a:rPr lang="en-US" smtClean="0"/>
              <a:t>March 17,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2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C28F-3273-5C49-95C3-ED78200C4FB4}" type="datetime4">
              <a:rPr lang="en-US" smtClean="0"/>
              <a:t>March 17,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7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7.jp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6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71232" y="128016"/>
            <a:ext cx="1444752" cy="7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7618D9BF-6AE6-5E41-A978-E5BD65476E9F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56612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9ED044F3-2776-D54C-89C7-4C75660FFBCE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1232" y="128016"/>
            <a:ext cx="1444752" cy="7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99175" y="1050031"/>
            <a:ext cx="9569512" cy="3816429"/>
          </a:xfrm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 err="1" smtClean="0"/>
              <a:t>Ultratrace</a:t>
            </a:r>
            <a:r>
              <a:rPr lang="en-US" sz="3600" dirty="0" smtClean="0"/>
              <a:t> </a:t>
            </a:r>
            <a:r>
              <a:rPr lang="en-US" sz="3600" dirty="0"/>
              <a:t>Determination of </a:t>
            </a:r>
            <a:r>
              <a:rPr lang="en-US" sz="3600" dirty="0" smtClean="0"/>
              <a:t>Th </a:t>
            </a:r>
            <a:r>
              <a:rPr lang="en-US" sz="3600" dirty="0"/>
              <a:t>and </a:t>
            </a:r>
            <a:r>
              <a:rPr lang="en-US" sz="3600" dirty="0" smtClean="0"/>
              <a:t>U </a:t>
            </a:r>
            <a:r>
              <a:rPr lang="en-US" sz="3600" dirty="0"/>
              <a:t>in a Variety of Detector Materials and Components for Use in </a:t>
            </a:r>
            <a:r>
              <a:rPr lang="en-US" sz="3600" dirty="0" smtClean="0"/>
              <a:t>Ultralow </a:t>
            </a:r>
            <a:r>
              <a:rPr lang="en-US" sz="3600" dirty="0"/>
              <a:t>Background Applications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Isaac Arnquist, Brian LaFerriere, tapas </a:t>
            </a:r>
            <a:r>
              <a:rPr lang="en-US" dirty="0" err="1" smtClean="0"/>
              <a:t>maiti</a:t>
            </a:r>
            <a:r>
              <a:rPr lang="en-US" dirty="0" smtClean="0"/>
              <a:t>, </a:t>
            </a:r>
            <a:r>
              <a:rPr lang="en-US" dirty="0" err="1" smtClean="0"/>
              <a:t>eric</a:t>
            </a:r>
            <a:r>
              <a:rPr lang="en-US" dirty="0" smtClean="0"/>
              <a:t> </a:t>
            </a:r>
            <a:r>
              <a:rPr lang="en-US" dirty="0" err="1" smtClean="0"/>
              <a:t>hoppe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18, 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Pacific Northwest National Labs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LRT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8C86-62E8-7241-8327-8973F14C6094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57200" y="1828800"/>
            <a:ext cx="8229600" cy="32254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Eric Hoppe</a:t>
            </a:r>
          </a:p>
          <a:p>
            <a:r>
              <a:rPr lang="en-US" dirty="0" smtClean="0"/>
              <a:t>Brian LaFerriere</a:t>
            </a:r>
          </a:p>
          <a:p>
            <a:r>
              <a:rPr lang="en-US" dirty="0" smtClean="0"/>
              <a:t>Tapas Maiti</a:t>
            </a:r>
          </a:p>
          <a:p>
            <a:r>
              <a:rPr lang="en-US" dirty="0" smtClean="0"/>
              <a:t>May-Lin Thomas</a:t>
            </a:r>
          </a:p>
          <a:p>
            <a:r>
              <a:rPr lang="en-US" dirty="0" smtClean="0"/>
              <a:t>Jay Grate</a:t>
            </a:r>
          </a:p>
          <a:p>
            <a:r>
              <a:rPr lang="en-US" dirty="0" smtClean="0"/>
              <a:t>Mary </a:t>
            </a:r>
            <a:r>
              <a:rPr lang="en-US" dirty="0"/>
              <a:t>Bliss</a:t>
            </a:r>
          </a:p>
          <a:p>
            <a:r>
              <a:rPr lang="en-US" dirty="0"/>
              <a:t>Jeter </a:t>
            </a:r>
            <a:r>
              <a:rPr lang="en-US" dirty="0" smtClean="0"/>
              <a:t>Hall</a:t>
            </a:r>
          </a:p>
          <a:p>
            <a:r>
              <a:rPr lang="en-US" dirty="0" smtClean="0"/>
              <a:t>John Orrell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7170" name="Picture 2" descr="https://media.glassdoor.com/l/93/4f/6e/88/aerial-view-of-the-pnnl-main-camp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08" y="3016817"/>
            <a:ext cx="4401084" cy="32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tarteacherresearcher.org/images/logos/PNN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75" y="1520678"/>
            <a:ext cx="33337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D5E4-57C5-B44D-B078-2F15FCC32964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67114" y="2683376"/>
            <a:ext cx="3410758" cy="838970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099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/>
              <a:t>The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01A-D8DE-F848-96E7-C76823747A58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3832" y="3846347"/>
            <a:ext cx="3358497" cy="223899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1404AFeb20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507" y="4135656"/>
            <a:ext cx="2949763" cy="212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71596"/>
            <a:ext cx="5516310" cy="2634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ICP-MS </a:t>
            </a:r>
            <a:r>
              <a:rPr lang="en-US" dirty="0" smtClean="0">
                <a:solidFill>
                  <a:schemeClr val="accent2"/>
                </a:solidFill>
              </a:rPr>
              <a:t>analysis for the radionuclide determination in </a:t>
            </a:r>
            <a:r>
              <a:rPr lang="en-US" dirty="0" smtClean="0"/>
              <a:t>detector components</a:t>
            </a:r>
          </a:p>
          <a:p>
            <a:r>
              <a:rPr lang="en-US" dirty="0" smtClean="0"/>
              <a:t>Isotope dilution </a:t>
            </a:r>
            <a:r>
              <a:rPr lang="en-US" dirty="0" smtClean="0">
                <a:solidFill>
                  <a:schemeClr val="accent2"/>
                </a:solidFill>
              </a:rPr>
              <a:t>analysis </a:t>
            </a:r>
            <a:r>
              <a:rPr lang="en-US" dirty="0" smtClean="0"/>
              <a:t>using radioactive tracers for U and </a:t>
            </a:r>
            <a:r>
              <a:rPr lang="en-US" dirty="0" err="1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Gold standard for quantitation</a:t>
            </a:r>
            <a:endParaRPr lang="en-US" dirty="0"/>
          </a:p>
          <a:p>
            <a:pPr lvl="1"/>
            <a:r>
              <a:rPr lang="en-US" baseline="30000" dirty="0" smtClean="0"/>
              <a:t>229</a:t>
            </a:r>
            <a:r>
              <a:rPr lang="en-US" dirty="0" smtClean="0"/>
              <a:t>Th, </a:t>
            </a:r>
            <a:r>
              <a:rPr lang="en-US" baseline="30000" dirty="0" smtClean="0"/>
              <a:t>233</a:t>
            </a:r>
            <a:r>
              <a:rPr lang="en-US" dirty="0" smtClean="0"/>
              <a:t>U</a:t>
            </a:r>
          </a:p>
          <a:p>
            <a:r>
              <a:rPr lang="en-US" dirty="0" smtClean="0"/>
              <a:t>Utilize Class 10,000 Cleanroom and Class 10 laminar </a:t>
            </a:r>
            <a:r>
              <a:rPr lang="en-US" dirty="0" err="1" smtClean="0"/>
              <a:t>flowhoods</a:t>
            </a:r>
            <a:endParaRPr lang="en-US" dirty="0" smtClean="0"/>
          </a:p>
        </p:txBody>
      </p:sp>
      <p:pic>
        <p:nvPicPr>
          <p:cNvPr id="10" name="Picture 2" descr="ICP-MSFeb20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7096" y="1089075"/>
            <a:ext cx="2895600" cy="231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5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Smörgåsbord</a:t>
            </a:r>
            <a:r>
              <a:rPr lang="en-US" dirty="0" smtClean="0"/>
              <a:t> of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3280898"/>
          </a:xfrm>
        </p:spPr>
        <p:txBody>
          <a:bodyPr/>
          <a:lstStyle/>
          <a:p>
            <a:r>
              <a:rPr lang="en-US" dirty="0" smtClean="0"/>
              <a:t>Structural and Shielding Components</a:t>
            </a:r>
          </a:p>
          <a:p>
            <a:pPr lvl="1"/>
            <a:r>
              <a:rPr lang="en-US" dirty="0" smtClean="0"/>
              <a:t>Cu, </a:t>
            </a:r>
            <a:r>
              <a:rPr lang="en-US" dirty="0" err="1" smtClean="0"/>
              <a:t>Pb</a:t>
            </a:r>
            <a:r>
              <a:rPr lang="en-US" dirty="0" smtClean="0"/>
              <a:t>, </a:t>
            </a:r>
            <a:r>
              <a:rPr lang="en-US" dirty="0" err="1" smtClean="0"/>
              <a:t>Ti</a:t>
            </a:r>
            <a:r>
              <a:rPr lang="en-US" dirty="0" smtClean="0"/>
              <a:t>, and Stainless Steel is becoming more routine at lower and lower levels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Specialty Components</a:t>
            </a:r>
          </a:p>
          <a:p>
            <a:pPr lvl="1"/>
            <a:r>
              <a:rPr lang="en-US" dirty="0" smtClean="0"/>
              <a:t>Fused Silica</a:t>
            </a:r>
          </a:p>
          <a:p>
            <a:pPr lvl="1"/>
            <a:r>
              <a:rPr lang="en-US" dirty="0" smtClean="0"/>
              <a:t>Electronic Components</a:t>
            </a:r>
          </a:p>
          <a:p>
            <a:pPr lvl="1"/>
            <a:r>
              <a:rPr lang="en-US" dirty="0" smtClean="0"/>
              <a:t>Linear Alkyl Benzene</a:t>
            </a:r>
          </a:p>
          <a:p>
            <a:pPr lvl="1"/>
            <a:r>
              <a:rPr lang="en-US" dirty="0"/>
              <a:t>Particulates from </a:t>
            </a:r>
            <a:r>
              <a:rPr lang="en-US" dirty="0" smtClean="0"/>
              <a:t>filters</a:t>
            </a:r>
          </a:p>
          <a:p>
            <a:pPr lvl="1"/>
            <a:r>
              <a:rPr lang="en-US" dirty="0" smtClean="0"/>
              <a:t>Polymers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647B-2526-554A-8D8B-54D170A77B52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slac.stanford.edu/exp/cdms/default_files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51" y="2219875"/>
            <a:ext cx="4141960" cy="27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79" y="4418006"/>
            <a:ext cx="1752769" cy="165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2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/>
              <a:t>Fused Silica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01A-D8DE-F848-96E7-C76823747A58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578025"/>
              </p:ext>
            </p:extLst>
          </p:nvPr>
        </p:nvGraphicFramePr>
        <p:xfrm>
          <a:off x="5604095" y="4943191"/>
          <a:ext cx="2652099" cy="986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165"/>
                <a:gridCol w="1273934"/>
              </a:tblGrid>
              <a:tr h="3403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Absolute Detection Limits (</a:t>
                      </a:r>
                      <a:r>
                        <a:rPr lang="en-US" sz="1600" b="1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pg</a:t>
                      </a:r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Th-232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U-238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6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0.250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0.308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9" y="3412594"/>
            <a:ext cx="3755778" cy="226224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51904"/>
              </p:ext>
            </p:extLst>
          </p:nvPr>
        </p:nvGraphicFramePr>
        <p:xfrm>
          <a:off x="3983527" y="1233396"/>
          <a:ext cx="5021084" cy="2861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634"/>
                <a:gridCol w="513606"/>
                <a:gridCol w="1109073"/>
                <a:gridCol w="806601"/>
                <a:gridCol w="1098992"/>
                <a:gridCol w="877178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Th-232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U-238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Sample Name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Rep#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pg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/g fused silica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Bq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/kg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pg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/g fused silica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</a:rPr>
                        <a:t>Bq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/kg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Lot_A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Rep1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&lt;2.26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&lt;9.25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40.4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501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Lot_A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Rep2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2.82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11.6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41.6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516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Lot_A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Rep3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4.13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16.9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42.0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521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Lot_B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&lt;2.26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&lt;9.25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37.3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463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Lot_C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&lt;2.26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&lt;9.25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5.76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71.4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Lot_D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2.86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11.7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6.83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84.7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Lot_E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6.12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25.1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68.4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849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Lot_F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Rep1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11.9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48.7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123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1527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Lot_F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Rep2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12.5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51.2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1250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0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Lot_F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Rep3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10.8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44.3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133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1645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337" marR="7337" marT="73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6"/>
          <p:cNvSpPr txBox="1">
            <a:spLocks/>
          </p:cNvSpPr>
          <p:nvPr/>
        </p:nvSpPr>
        <p:spPr>
          <a:xfrm>
            <a:off x="131274" y="1253901"/>
            <a:ext cx="3598754" cy="2055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Sample Size:  70-150 mg</a:t>
            </a:r>
          </a:p>
          <a:p>
            <a:r>
              <a:rPr lang="en-US" dirty="0" smtClean="0"/>
              <a:t>Dissolution in concentrated HF and HNO</a:t>
            </a:r>
            <a:r>
              <a:rPr lang="en-US" baseline="-25000" dirty="0" smtClean="0"/>
              <a:t>3</a:t>
            </a:r>
          </a:p>
          <a:p>
            <a:endParaRPr lang="en-US" baseline="-25000" dirty="0"/>
          </a:p>
          <a:p>
            <a:pPr marL="0" lvl="1" indent="0">
              <a:buNone/>
            </a:pPr>
            <a:r>
              <a:rPr lang="en-US" dirty="0" smtClean="0"/>
              <a:t>	SiO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+ 4 HF </a:t>
            </a:r>
            <a:r>
              <a:rPr lang="en-US" dirty="0">
                <a:sym typeface="Wingdings" panose="05000000000000000000" pitchFamily="2" charset="2"/>
              </a:rPr>
              <a:t> SiF</a:t>
            </a:r>
            <a:r>
              <a:rPr lang="en-US" baseline="-25000" dirty="0">
                <a:sym typeface="Wingdings" panose="05000000000000000000" pitchFamily="2" charset="2"/>
              </a:rPr>
              <a:t>4</a:t>
            </a:r>
            <a:r>
              <a:rPr lang="en-US" dirty="0">
                <a:sym typeface="Wingdings" panose="05000000000000000000" pitchFamily="2" charset="2"/>
              </a:rPr>
              <a:t>(g) + 2H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</a:t>
            </a:r>
          </a:p>
          <a:p>
            <a:endParaRPr lang="en-US" baseline="-25000" dirty="0" smtClean="0"/>
          </a:p>
          <a:p>
            <a:pPr marL="0" indent="0">
              <a:buNone/>
            </a:pP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16239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8175"/>
              </p:ext>
            </p:extLst>
          </p:nvPr>
        </p:nvGraphicFramePr>
        <p:xfrm>
          <a:off x="3313569" y="1230548"/>
          <a:ext cx="5667468" cy="4198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297"/>
                <a:gridCol w="977774"/>
                <a:gridCol w="814812"/>
                <a:gridCol w="950614"/>
                <a:gridCol w="841971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Th-232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U-238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Sample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pg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/piece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Bq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/kg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pg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/piece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Bq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/kg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Millmax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Small Socket1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248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51.6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1083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682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Millmax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Small Socket2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263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52.1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1139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682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Millmax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Large Socket1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310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35.1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1390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477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Millmax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Large Socket2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33.5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1421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480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Millmax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Pin1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1.80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0.220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0.704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0.260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Millmax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Pin2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1.70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0.203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1.06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0.384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SQUID1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1.40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0.20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SQUID2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0.326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0.0793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0.177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SQUID3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0.189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0.0569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5k 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 Resistor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0.0352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0.0160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80 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W 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Resistor</a:t>
                      </a:r>
                      <a:endParaRPr lang="en-US" sz="1400" b="0" i="0" u="none" strike="noStrike" dirty="0" smtClean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0.237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0.111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10 </a:t>
                      </a:r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</a:rPr>
                        <a:t>nF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 Capacitor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0.0861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0.0274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HEMT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0.0670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0.0557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 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W 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Resistor</a:t>
                      </a:r>
                      <a:endParaRPr lang="en-US" sz="1400" b="0" i="0" u="none" strike="noStrike" dirty="0" smtClean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236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104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</a:rPr>
                        <a:t>RuOx</a:t>
                      </a:r>
                      <a:r>
                        <a:rPr lang="en-US" sz="1400" u="none" strike="noStrike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Thermometer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817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407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5 </a:t>
                      </a:r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</a:rPr>
                        <a:t>m</a:t>
                      </a:r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W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Resistor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17.0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109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3.75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 pF</a:t>
                      </a:r>
                      <a:r>
                        <a:rPr lang="en-US" sz="1400" u="none" strike="noStrike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Capacitor</a:t>
                      </a:r>
                      <a:endParaRPr lang="pl-PL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2.12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0.492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755678"/>
              </p:ext>
            </p:extLst>
          </p:nvPr>
        </p:nvGraphicFramePr>
        <p:xfrm>
          <a:off x="5874190" y="5593530"/>
          <a:ext cx="2652099" cy="101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165"/>
                <a:gridCol w="1273934"/>
              </a:tblGrid>
              <a:tr h="3664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Absolute Detection Limits (</a:t>
                      </a:r>
                      <a:r>
                        <a:rPr lang="en-US" sz="1600" b="1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pg</a:t>
                      </a:r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Th-232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U-238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2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0.1-0.6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0.1-0.4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/>
              <a:t>Electronic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01A-D8DE-F848-96E7-C76823747A58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31273" y="1317676"/>
            <a:ext cx="3254723" cy="2363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Sample Size:  0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-35 mg</a:t>
            </a:r>
          </a:p>
          <a:p>
            <a:r>
              <a:rPr lang="en-US" dirty="0" smtClean="0"/>
              <a:t>Dissolution in concentrated HNO</a:t>
            </a:r>
            <a:r>
              <a:rPr lang="en-US" baseline="-25000" dirty="0" smtClean="0"/>
              <a:t>3</a:t>
            </a:r>
            <a:r>
              <a:rPr lang="en-US" dirty="0" smtClean="0"/>
              <a:t>, HF, and/or </a:t>
            </a:r>
            <a:r>
              <a:rPr lang="en-US" dirty="0" err="1" smtClean="0"/>
              <a:t>HCl</a:t>
            </a:r>
            <a:endParaRPr lang="en-US" baseline="-25000" dirty="0" smtClean="0"/>
          </a:p>
          <a:p>
            <a:endParaRPr lang="en-US" baseline="-25000" dirty="0"/>
          </a:p>
          <a:p>
            <a:pPr marL="0" lvl="1" indent="0">
              <a:buNone/>
            </a:pPr>
            <a:r>
              <a:rPr lang="en-US" dirty="0" smtClean="0"/>
              <a:t>	</a:t>
            </a:r>
            <a:endParaRPr lang="en-US" dirty="0">
              <a:sym typeface="Wingdings" panose="05000000000000000000" pitchFamily="2" charset="2"/>
            </a:endParaRPr>
          </a:p>
          <a:p>
            <a:endParaRPr lang="en-US" baseline="-25000" dirty="0" smtClean="0"/>
          </a:p>
          <a:p>
            <a:pPr marL="0" indent="0">
              <a:buNone/>
            </a:pPr>
            <a:endParaRPr lang="en-US" baseline="-250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753066" y="4270569"/>
            <a:ext cx="4170421" cy="1891033"/>
            <a:chOff x="289708" y="3090010"/>
            <a:chExt cx="4170421" cy="18910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91" b="12179"/>
            <a:stretch/>
          </p:blipFill>
          <p:spPr bwMode="auto">
            <a:xfrm>
              <a:off x="289708" y="3090010"/>
              <a:ext cx="4170421" cy="16549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9"/>
            <p:cNvSpPr txBox="1"/>
            <p:nvPr/>
          </p:nvSpPr>
          <p:spPr>
            <a:xfrm>
              <a:off x="1333769" y="4720242"/>
              <a:ext cx="2169922" cy="260801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err="1" smtClean="0">
                  <a:solidFill>
                    <a:schemeClr val="accent2"/>
                  </a:solidFill>
                </a:rPr>
                <a:t>RuOx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 Thermometer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3206" y="2935517"/>
            <a:ext cx="3885183" cy="3256812"/>
            <a:chOff x="4523640" y="3326253"/>
            <a:chExt cx="3885183" cy="32568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4" t="12393" b="1922"/>
            <a:stretch/>
          </p:blipFill>
          <p:spPr bwMode="auto">
            <a:xfrm>
              <a:off x="4595931" y="3326253"/>
              <a:ext cx="3740603" cy="26963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TextBox 11"/>
            <p:cNvSpPr txBox="1"/>
            <p:nvPr/>
          </p:nvSpPr>
          <p:spPr>
            <a:xfrm>
              <a:off x="4523640" y="6022555"/>
              <a:ext cx="3885183" cy="56051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accent2"/>
                  </a:solidFill>
                </a:rPr>
                <a:t>10 </a:t>
              </a:r>
              <a:r>
                <a:rPr lang="en-US" sz="1400" b="1" dirty="0" err="1" smtClean="0">
                  <a:solidFill>
                    <a:schemeClr val="accent2"/>
                  </a:solidFill>
                </a:rPr>
                <a:t>nF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 Capacitor, 5 </a:t>
              </a:r>
              <a:r>
                <a:rPr lang="en-US" sz="1400" b="1" dirty="0" err="1" smtClean="0">
                  <a:solidFill>
                    <a:schemeClr val="accent2"/>
                  </a:solidFill>
                </a:rPr>
                <a:t>mOhm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 Resistor, &amp; 3.75 pF Capacitor components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34477" y="1720806"/>
            <a:ext cx="3735853" cy="2434573"/>
            <a:chOff x="4209861" y="782419"/>
            <a:chExt cx="3735853" cy="243457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861" y="782419"/>
              <a:ext cx="3735853" cy="23155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13"/>
            <p:cNvSpPr txBox="1"/>
            <p:nvPr/>
          </p:nvSpPr>
          <p:spPr>
            <a:xfrm>
              <a:off x="4209861" y="2978866"/>
              <a:ext cx="3637784" cy="238126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L-R:  </a:t>
              </a:r>
              <a:r>
                <a:rPr lang="en-US" sz="1400" b="1" dirty="0" err="1" smtClean="0">
                  <a:solidFill>
                    <a:schemeClr val="accent2"/>
                  </a:solidFill>
                </a:rPr>
                <a:t>Millmax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 large and small sockets and pin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2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/>
              <a:t>Linear Alkyl Benzene (LAB)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01A-D8DE-F848-96E7-C76823747A58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996642"/>
              </p:ext>
            </p:extLst>
          </p:nvPr>
        </p:nvGraphicFramePr>
        <p:xfrm>
          <a:off x="6098085" y="4837286"/>
          <a:ext cx="2652099" cy="984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165"/>
                <a:gridCol w="1273934"/>
              </a:tblGrid>
              <a:tr h="3376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Absolute Detection Limits </a:t>
                      </a:r>
                      <a:r>
                        <a:rPr lang="en-US" sz="16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(</a:t>
                      </a:r>
                      <a:r>
                        <a:rPr lang="en-US" sz="1600" b="1" u="none" strike="noStrike" dirty="0" err="1" smtClean="0">
                          <a:solidFill>
                            <a:schemeClr val="accent2"/>
                          </a:solidFill>
                          <a:effectLst/>
                        </a:rPr>
                        <a:t>fg</a:t>
                      </a:r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Th-232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U-238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6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19132"/>
              </p:ext>
            </p:extLst>
          </p:nvPr>
        </p:nvGraphicFramePr>
        <p:xfrm>
          <a:off x="3847722" y="1429723"/>
          <a:ext cx="5169529" cy="2871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236"/>
                <a:gridCol w="846092"/>
                <a:gridCol w="883282"/>
                <a:gridCol w="790306"/>
                <a:gridCol w="838797"/>
                <a:gridCol w="741816"/>
              </a:tblGrid>
              <a:tr h="3169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Th-232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U-238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Sample Name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Rep#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fg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/g LAB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Bq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/kg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fg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/g LAB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</a:rPr>
                        <a:t>Bq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/kg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LAB_A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&lt;6.61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&lt;0.0271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13.0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0.161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LAB_A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&lt;6.39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&lt;0.0262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14.6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0.181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LAB_A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&lt;6.43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&lt;0.0264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11.8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0.147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LAB_B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&lt;6.55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&lt;0.0269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&lt;4.03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&lt;0.0499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LAB_B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&lt;6.43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&lt;0.0263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&lt;3.95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&lt;0.0490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LAB_B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&lt;6.35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&lt;0.0260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&lt;3.90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&lt;0.0484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LAB_C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52.1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0.214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19.6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0.243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953" y="6073635"/>
            <a:ext cx="7835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¥</a:t>
            </a:r>
            <a:r>
              <a:rPr lang="en-US" dirty="0"/>
              <a:t> </a:t>
            </a:r>
            <a:r>
              <a:rPr lang="en-US" sz="1200" dirty="0" smtClean="0"/>
              <a:t>Image from:  http</a:t>
            </a:r>
            <a:r>
              <a:rPr lang="en-US" sz="1200" dirty="0"/>
              <a:t>://commons.wikimedia.org/wiki/File:Linear_alkylbenzene.png#/media/File:Linear_alkylbenzene.png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4039" y="2681417"/>
            <a:ext cx="3216978" cy="1472279"/>
            <a:chOff x="386298" y="3345859"/>
            <a:chExt cx="3216978" cy="1472279"/>
          </a:xfrm>
        </p:grpSpPr>
        <p:pic>
          <p:nvPicPr>
            <p:cNvPr id="4098" name="Picture 2" descr="Linear alkylbenze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98" y="3530525"/>
              <a:ext cx="2943114" cy="1287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304512" y="3345859"/>
              <a:ext cx="298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¥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94840" y="2238109"/>
            <a:ext cx="1195097" cy="2753066"/>
            <a:chOff x="304799" y="3243158"/>
            <a:chExt cx="1195097" cy="275306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4" r="16280" b="7493"/>
            <a:stretch/>
          </p:blipFill>
          <p:spPr bwMode="auto">
            <a:xfrm>
              <a:off x="304799" y="3243158"/>
              <a:ext cx="1195097" cy="2490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61143" y="5688447"/>
              <a:ext cx="68240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/>
                  </a:solidFill>
                </a:rPr>
                <a:t>LAB_A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53223" y="2255874"/>
            <a:ext cx="1239267" cy="2735301"/>
            <a:chOff x="2971800" y="3243157"/>
            <a:chExt cx="1239267" cy="2735301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1" r="53178" b="7990"/>
            <a:stretch/>
          </p:blipFill>
          <p:spPr bwMode="auto">
            <a:xfrm>
              <a:off x="2971800" y="3243157"/>
              <a:ext cx="1239267" cy="249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250229" y="5670681"/>
              <a:ext cx="68240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/>
                  </a:solidFill>
                </a:rPr>
                <a:t>LAB_B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75955" y="2699076"/>
            <a:ext cx="1578769" cy="2085359"/>
            <a:chOff x="4800600" y="3622857"/>
            <a:chExt cx="1578769" cy="2085359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0" t="13130" r="29564" b="13341"/>
            <a:stretch/>
          </p:blipFill>
          <p:spPr bwMode="auto">
            <a:xfrm>
              <a:off x="4800600" y="3622857"/>
              <a:ext cx="1578769" cy="1848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248780" y="5400439"/>
              <a:ext cx="68240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/>
                  </a:solidFill>
                </a:rPr>
                <a:t>LAB_C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1" name="Content Placeholder 6"/>
          <p:cNvSpPr txBox="1">
            <a:spLocks/>
          </p:cNvSpPr>
          <p:nvPr/>
        </p:nvSpPr>
        <p:spPr>
          <a:xfrm>
            <a:off x="264039" y="1195505"/>
            <a:ext cx="3381473" cy="475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9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Liquid scintillator with high optical transparency</a:t>
            </a:r>
          </a:p>
          <a:p>
            <a:r>
              <a:rPr lang="en-US" dirty="0" smtClean="0"/>
              <a:t>Very low vapor pressure</a:t>
            </a:r>
          </a:p>
          <a:p>
            <a:pPr lvl="1"/>
            <a:r>
              <a:rPr lang="en-US" dirty="0" err="1" smtClean="0"/>
              <a:t>b.p</a:t>
            </a:r>
            <a:r>
              <a:rPr lang="en-US" dirty="0" smtClean="0"/>
              <a:t>. ~300</a:t>
            </a:r>
            <a:r>
              <a:rPr lang="en-US" b="1" baseline="30000" dirty="0" smtClean="0"/>
              <a:t>o</a:t>
            </a:r>
            <a:r>
              <a:rPr lang="en-US" dirty="0" smtClean="0"/>
              <a:t>C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Sample Size:  ~8.5 grams</a:t>
            </a:r>
          </a:p>
          <a:p>
            <a:pPr marL="0" indent="0">
              <a:buNone/>
            </a:pPr>
            <a:endParaRPr lang="en-US" baseline="-25000" dirty="0"/>
          </a:p>
          <a:p>
            <a:pPr marL="0" lvl="1" indent="0">
              <a:buNone/>
            </a:pPr>
            <a:r>
              <a:rPr lang="en-US" dirty="0" smtClean="0"/>
              <a:t>	</a:t>
            </a:r>
            <a:endParaRPr lang="en-US" dirty="0">
              <a:sym typeface="Wingdings" panose="05000000000000000000" pitchFamily="2" charset="2"/>
            </a:endParaRPr>
          </a:p>
          <a:p>
            <a:endParaRPr lang="en-US" baseline="-25000" dirty="0" smtClean="0"/>
          </a:p>
          <a:p>
            <a:pPr marL="0" indent="0">
              <a:buNone/>
            </a:pP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7423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492"/>
            <a:ext cx="9144000" cy="5926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/>
              <a:t>Filter Particulates</a:t>
            </a:r>
            <a:endParaRPr lang="en-US" strike="sngStrik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01A-D8DE-F848-96E7-C76823747A58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693274"/>
              </p:ext>
            </p:extLst>
          </p:nvPr>
        </p:nvGraphicFramePr>
        <p:xfrm>
          <a:off x="6333182" y="5148356"/>
          <a:ext cx="2652099" cy="986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165"/>
                <a:gridCol w="1273934"/>
              </a:tblGrid>
              <a:tr h="3403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Absolute Detection Limits (</a:t>
                      </a:r>
                      <a:r>
                        <a:rPr lang="en-US" sz="1600" b="1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pg</a:t>
                      </a:r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Th-232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U-238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6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0.607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0.497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98308"/>
              </p:ext>
            </p:extLst>
          </p:nvPr>
        </p:nvGraphicFramePr>
        <p:xfrm>
          <a:off x="6220423" y="3879944"/>
          <a:ext cx="2742508" cy="110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984"/>
                <a:gridCol w="783574"/>
                <a:gridCol w="97095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Th-232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U-238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Sample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pg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/filter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pg/filter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</a:rPr>
                        <a:t>Filter_A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&lt;0.607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</a:rPr>
                        <a:t>&lt;0.497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</a:rPr>
                        <a:t>Filter_B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7.30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0.584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</a:rPr>
                        <a:t>Filter_C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234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10.8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" y="4577249"/>
            <a:ext cx="6051252" cy="7159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457199" y="1371596"/>
            <a:ext cx="4603688" cy="1600438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glow rad="127000">
              <a:schemeClr val="accent1">
                <a:alpha val="0"/>
              </a:schemeClr>
            </a:glow>
          </a:effectLst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PTFE filters with captured particulates were analyzed for U, </a:t>
            </a:r>
            <a:r>
              <a:rPr lang="en-US" dirty="0" err="1" smtClean="0">
                <a:solidFill>
                  <a:schemeClr val="accent2"/>
                </a:solidFill>
              </a:rPr>
              <a:t>Th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Sample and blank filters were subjected to particulate dissolution using a mixture of HNO</a:t>
            </a:r>
            <a:r>
              <a:rPr lang="en-US" baseline="-25000" dirty="0" smtClean="0">
                <a:solidFill>
                  <a:schemeClr val="accent2"/>
                </a:solidFill>
              </a:rPr>
              <a:t>3</a:t>
            </a:r>
            <a:r>
              <a:rPr lang="en-US" dirty="0" smtClean="0">
                <a:solidFill>
                  <a:schemeClr val="accent2"/>
                </a:solidFill>
              </a:rPr>
              <a:t> and HF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Picture 10" descr="W:\Assay Sample Log\Photos\COUPP samples\10.21.2014\IMG_0246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2" t="10396" r="21353" b="5840"/>
          <a:stretch/>
        </p:blipFill>
        <p:spPr bwMode="auto">
          <a:xfrm>
            <a:off x="6563763" y="1013989"/>
            <a:ext cx="2190939" cy="2580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1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rnq096\Desktop\PMMA_UV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5" t="21517" r="24331" b="29133"/>
          <a:stretch/>
        </p:blipFill>
        <p:spPr bwMode="auto">
          <a:xfrm>
            <a:off x="0" y="960120"/>
            <a:ext cx="9144000" cy="60302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err="1" smtClean="0"/>
              <a:t>Polymethyl</a:t>
            </a:r>
            <a:r>
              <a:rPr lang="en-US" dirty="0" smtClean="0"/>
              <a:t> Methacrylate (PMMA)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501A-D8DE-F848-96E7-C76823747A58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468433"/>
              </p:ext>
            </p:extLst>
          </p:nvPr>
        </p:nvGraphicFramePr>
        <p:xfrm>
          <a:off x="6271946" y="4246807"/>
          <a:ext cx="2652099" cy="986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165"/>
                <a:gridCol w="1273934"/>
              </a:tblGrid>
              <a:tr h="3403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Absolute Detection Limits </a:t>
                      </a:r>
                      <a:r>
                        <a:rPr lang="en-US" sz="16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(</a:t>
                      </a:r>
                      <a:r>
                        <a:rPr lang="en-US" sz="1600" b="1" u="none" strike="noStrike" dirty="0" err="1" smtClean="0">
                          <a:solidFill>
                            <a:schemeClr val="accent2"/>
                          </a:solidFill>
                          <a:effectLst/>
                        </a:rPr>
                        <a:t>fg</a:t>
                      </a:r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Th-232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U-238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6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108329"/>
              </p:ext>
            </p:extLst>
          </p:nvPr>
        </p:nvGraphicFramePr>
        <p:xfrm>
          <a:off x="4572000" y="1258108"/>
          <a:ext cx="4459672" cy="1248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4446"/>
                <a:gridCol w="1031530"/>
                <a:gridCol w="723415"/>
                <a:gridCol w="977774"/>
                <a:gridCol w="932507"/>
              </a:tblGrid>
              <a:tr h="1980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Th-232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U-238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Sample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fg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/g 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PMMA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Bq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/kg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fg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/g </a:t>
                      </a:r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PMMA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Bq</a:t>
                      </a:r>
                      <a:r>
                        <a:rPr lang="en-US" sz="140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/kg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8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PMMA1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&lt;183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&lt;0.750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154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1.91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8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PMMA2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269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1.10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202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2.51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8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PMMA3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&lt;182</a:t>
                      </a:r>
                      <a:endParaRPr lang="en-US" sz="1400" b="0" i="0" u="none" strike="noStrike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&lt;0.746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162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2.01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6" y="4187965"/>
            <a:ext cx="3955125" cy="57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457200" y="1217707"/>
            <a:ext cx="3935338" cy="2215991"/>
          </a:xfrm>
          <a:prstGeom prst="rect">
            <a:avLst/>
          </a:prstGeom>
          <a:solidFill>
            <a:schemeClr val="bg1">
              <a:alpha val="71000"/>
            </a:schemeClr>
          </a:solidFill>
          <a:effectLst>
            <a:glow rad="127000">
              <a:schemeClr val="accent1">
                <a:alpha val="0"/>
              </a:schemeClr>
            </a:glow>
          </a:effectLst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Dry-ash PMMA in ultralow background electroformed copper crucibles using a tube furnace under air flow (2L/min)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Dissolve crucible/residue </a:t>
            </a:r>
            <a:r>
              <a:rPr lang="en-US" dirty="0" smtClean="0">
                <a:solidFill>
                  <a:schemeClr val="accent2"/>
                </a:solidFill>
              </a:rPr>
              <a:t>and isolate U, </a:t>
            </a:r>
            <a:r>
              <a:rPr lang="en-US" dirty="0" err="1" smtClean="0">
                <a:solidFill>
                  <a:schemeClr val="accent2"/>
                </a:solidFill>
              </a:rPr>
              <a:t>Th</a:t>
            </a:r>
            <a:r>
              <a:rPr lang="en-US" dirty="0" smtClean="0">
                <a:solidFill>
                  <a:schemeClr val="accent2"/>
                </a:solidFill>
              </a:rPr>
              <a:t> using anion exchange separation</a:t>
            </a:r>
            <a:r>
              <a:rPr lang="en-US" baseline="30000" dirty="0" smtClean="0">
                <a:solidFill>
                  <a:schemeClr val="accent2"/>
                </a:solidFill>
              </a:rPr>
              <a:t>¥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2" name="Picture 2" descr="Z:\2015FY_Material_Assay\Pictures\PicturesTransferred 030915\DSC_583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35294" r="21972" b="18973"/>
          <a:stretch/>
        </p:blipFill>
        <p:spPr bwMode="auto">
          <a:xfrm>
            <a:off x="1014077" y="3633541"/>
            <a:ext cx="4768554" cy="22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8" t="-768" b="19967"/>
          <a:stretch/>
        </p:blipFill>
        <p:spPr>
          <a:xfrm>
            <a:off x="5706208" y="1032652"/>
            <a:ext cx="2813103" cy="26088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3202" y="6071210"/>
            <a:ext cx="6323236" cy="369332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r>
              <a:rPr lang="en-US" baseline="30000" dirty="0" smtClean="0">
                <a:solidFill>
                  <a:schemeClr val="accent2"/>
                </a:solidFill>
              </a:rPr>
              <a:t>¥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B.D. LaFerriere et al. / Nuclear Instruments and Methods in Physics Research A 775 (2015) </a:t>
            </a:r>
            <a:r>
              <a:rPr lang="en-US" sz="1200" dirty="0" smtClean="0">
                <a:solidFill>
                  <a:schemeClr val="accent2"/>
                </a:solidFill>
              </a:rPr>
              <a:t>93-98.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329012" y="5017448"/>
            <a:ext cx="4490816" cy="615553"/>
          </a:xfrm>
          <a:prstGeom prst="rect">
            <a:avLst/>
          </a:prstGeom>
          <a:solidFill>
            <a:schemeClr val="bg1">
              <a:alpha val="71000"/>
            </a:schemeClr>
          </a:solidFill>
          <a:effectLst>
            <a:glow rad="127000">
              <a:schemeClr val="accent1">
                <a:alpha val="0"/>
              </a:schemeClr>
            </a:glow>
          </a:effectLst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8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6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400" kern="1200">
                <a:solidFill>
                  <a:srgbClr val="24242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Method will be presented at the MARC X conference in April 2015</a:t>
            </a:r>
          </a:p>
        </p:txBody>
      </p:sp>
    </p:spTree>
    <p:extLst>
      <p:ext uri="{BB962C8B-B14F-4D97-AF65-F5344CB8AC3E}">
        <p14:creationId xmlns:p14="http://schemas.microsoft.com/office/powerpoint/2010/main" val="28249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384721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3A0B-9BED-1445-B734-7F146924E4F5}" type="datetime4">
              <a:rPr lang="en-US" smtClean="0"/>
              <a:t>March 17,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00610"/>
            <a:ext cx="8229600" cy="4247317"/>
          </a:xfrm>
        </p:spPr>
        <p:txBody>
          <a:bodyPr/>
          <a:lstStyle/>
          <a:p>
            <a:r>
              <a:rPr lang="en-US" dirty="0" smtClean="0"/>
              <a:t>ICP-MS and well-crafted sample preparation </a:t>
            </a:r>
            <a:r>
              <a:rPr lang="en-US" dirty="0" smtClean="0">
                <a:solidFill>
                  <a:schemeClr val="accent2"/>
                </a:solidFill>
              </a:rPr>
              <a:t>methodology</a:t>
            </a:r>
            <a:r>
              <a:rPr lang="en-US" dirty="0" smtClean="0"/>
              <a:t> allows for the analysis of specialty components important in ultralow background physics experiments</a:t>
            </a:r>
          </a:p>
          <a:p>
            <a:pPr lvl="1"/>
            <a:r>
              <a:rPr lang="en-US" dirty="0" smtClean="0"/>
              <a:t>Microgram-samples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Nonpolar compounds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Polymers</a:t>
            </a:r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12393" b="1922"/>
          <a:stretch/>
        </p:blipFill>
        <p:spPr bwMode="auto">
          <a:xfrm>
            <a:off x="3758489" y="2455077"/>
            <a:ext cx="1818445" cy="1310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13130" r="29564" b="13341"/>
          <a:stretch/>
        </p:blipFill>
        <p:spPr bwMode="auto">
          <a:xfrm>
            <a:off x="4326087" y="3940007"/>
            <a:ext cx="1250847" cy="146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8" t="-768" b="19967"/>
          <a:stretch/>
        </p:blipFill>
        <p:spPr>
          <a:xfrm>
            <a:off x="2616451" y="4881738"/>
            <a:ext cx="1553897" cy="144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NNL Platinum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Silver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NL White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PNNL_PowerPoint_Template</Template>
  <TotalTime>4221</TotalTime>
  <Words>735</Words>
  <Application>Microsoft Office PowerPoint</Application>
  <PresentationFormat>On-screen Show (4:3)</PresentationFormat>
  <Paragraphs>373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PNNL Platinum Theme</vt:lpstr>
      <vt:lpstr>PNNL Silver Theme</vt:lpstr>
      <vt:lpstr>PNNL White Theme</vt:lpstr>
      <vt:lpstr>The Ultratrace Determination of Th and U in a Variety of Detector Materials and Components for Use in Ultralow Background Applications  </vt:lpstr>
      <vt:lpstr>The Setup</vt:lpstr>
      <vt:lpstr>A Smörgåsbord of Samples</vt:lpstr>
      <vt:lpstr>Fused Silica</vt:lpstr>
      <vt:lpstr>Electronic Components</vt:lpstr>
      <vt:lpstr>Linear Alkyl Benzene (LAB)</vt:lpstr>
      <vt:lpstr>Filter Particulates</vt:lpstr>
      <vt:lpstr>Polymethyl Methacrylate (PMMA)</vt:lpstr>
      <vt:lpstr>Conclusions</vt:lpstr>
      <vt:lpstr>Acknowledgments</vt:lpstr>
      <vt:lpstr>PowerPoint Presentation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62</cp:revision>
  <cp:lastPrinted>2015-03-13T21:27:39Z</cp:lastPrinted>
  <dcterms:created xsi:type="dcterms:W3CDTF">2015-03-10T20:41:42Z</dcterms:created>
  <dcterms:modified xsi:type="dcterms:W3CDTF">2015-03-17T18:08:29Z</dcterms:modified>
</cp:coreProperties>
</file>