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86" r:id="rId6"/>
    <p:sldId id="281" r:id="rId7"/>
    <p:sldId id="293" r:id="rId8"/>
    <p:sldId id="300" r:id="rId9"/>
    <p:sldId id="278" r:id="rId10"/>
    <p:sldId id="279" r:id="rId11"/>
    <p:sldId id="302" r:id="rId12"/>
    <p:sldId id="301" r:id="rId13"/>
    <p:sldId id="283" r:id="rId14"/>
    <p:sldId id="263" r:id="rId15"/>
    <p:sldId id="284" r:id="rId16"/>
    <p:sldId id="26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2233-F32C-459E-8EF4-9ADFDFFE513E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0E29-A49E-4927-AC58-4937F9F2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Bolometry</a:t>
            </a:r>
            <a:r>
              <a:rPr lang="en-US" dirty="0" smtClean="0"/>
              <a:t> w/ TeO</a:t>
            </a:r>
            <a:r>
              <a:rPr lang="en-US" baseline="-25000" dirty="0" smtClean="0"/>
              <a:t>2</a:t>
            </a:r>
            <a:r>
              <a:rPr lang="en-US" dirty="0" smtClean="0"/>
              <a:t> (able to reach sensitivities of a few </a:t>
            </a:r>
            <a:r>
              <a:rPr lang="en-US" dirty="0" err="1" smtClean="0"/>
              <a:t>nBq</a:t>
            </a:r>
            <a:r>
              <a:rPr lang="en-US" dirty="0" smtClean="0"/>
              <a:t>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00E29-A49E-4927-AC58-4937F9F26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F19436-B9A7-48E2-AC02-FE27BE7976DE}" type="datetime1">
              <a:rPr lang="en-US" smtClean="0"/>
              <a:t>3/20/2015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47FA-EF66-4072-B8CF-8B8EDB098B51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2296-3389-443F-8643-B19724A5F61A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B1CFD6-CD4C-44E5-B6F6-DBB7A4C9ACF9}" type="datetime1">
              <a:rPr lang="en-US" smtClean="0"/>
              <a:t>3/20/2015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/>
            </a:lvl1pPr>
          </a:lstStyle>
          <a:p>
            <a:fld id="{03C1ABC6-3924-4DC0-AEBD-4ECC24D7F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532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Barbara S. Wang (University</a:t>
            </a:r>
            <a:r>
              <a:rPr lang="en-US" sz="1400" baseline="0" dirty="0" smtClean="0"/>
              <a:t> of California, Berkeley)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01000" y="6553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LRT 2015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5958A-F759-40DF-9257-77D5A79E93BD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B045-DC66-4382-BEE1-A254A5013547}" type="datetime1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268-D283-4670-BBF0-70CF6960E04E}" type="datetime1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84294-46D8-4B51-B6D9-D7E2B8F77F38}" type="datetime1">
              <a:rPr lang="en-US" smtClean="0"/>
              <a:t>3/20/2015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A299-4192-41BD-8AC6-4BDEE4D95A16}" type="datetime1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3B695F-4AFB-421E-8094-D19DD8A6AB87}" type="datetime1">
              <a:rPr lang="en-US" smtClean="0"/>
              <a:t>3/20/2015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F8D29-83F1-4384-B77C-AE447E238D51}" type="datetime1">
              <a:rPr lang="en-US" smtClean="0"/>
              <a:t>3/20/2015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24D9D5-A7C4-445E-AF1F-FECCA7BD1E44}" type="datetime1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C1ABC6-3924-4DC0-AEBD-4ECC24D7FE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analysis techniques in the </a:t>
            </a:r>
            <a:r>
              <a:rPr lang="en-US" dirty="0" err="1" smtClean="0"/>
              <a:t>cuore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532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Barbara S. Wang, on behalf of the CUORE Collaboration</a:t>
            </a:r>
          </a:p>
          <a:p>
            <a:endParaRPr lang="en-US" dirty="0"/>
          </a:p>
          <a:p>
            <a:r>
              <a:rPr lang="en-US" dirty="0" smtClean="0"/>
              <a:t>Low Radioactivity Techniques 2015 Workshop</a:t>
            </a:r>
          </a:p>
          <a:p>
            <a:r>
              <a:rPr lang="en-US" dirty="0" smtClean="0"/>
              <a:t>Seattle, WA</a:t>
            </a:r>
          </a:p>
          <a:p>
            <a:r>
              <a:rPr lang="en-US" dirty="0" smtClean="0"/>
              <a:t>March 18 – 20,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Crystal bulk and surface events can be disentangled by comparing spectra for single-crystal events (M1) with those for two-crystal events (M2)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 bwMode="auto">
          <a:xfrm>
            <a:off x="5638800" y="92275"/>
            <a:ext cx="2440289" cy="14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/>
          <a:stretch/>
        </p:blipFill>
        <p:spPr>
          <a:xfrm>
            <a:off x="381000" y="3200400"/>
            <a:ext cx="4012474" cy="248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/>
        </p:blipFill>
        <p:spPr>
          <a:xfrm>
            <a:off x="4419600" y="3201727"/>
            <a:ext cx="4038600" cy="2487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638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deposited in individual crystals during each event is plotted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564857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deposited in entire detector array during each event is plotted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34290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Degraded-alpha signature from Po-210 surface contamination on copper</a:t>
            </a:r>
          </a:p>
          <a:p>
            <a:r>
              <a:rPr lang="en-US" sz="2000" dirty="0" smtClean="0"/>
              <a:t>Simulation results for different contamination thicknesses shown</a:t>
            </a:r>
          </a:p>
          <a:p>
            <a:r>
              <a:rPr lang="en-US" sz="2000" dirty="0"/>
              <a:t>Energy deposited in individual crystals during each </a:t>
            </a:r>
            <a:r>
              <a:rPr lang="en-US" sz="2000" dirty="0" smtClean="0"/>
              <a:t>event </a:t>
            </a:r>
            <a:r>
              <a:rPr lang="en-US" sz="2000" dirty="0"/>
              <a:t>plotted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 bwMode="auto">
          <a:xfrm>
            <a:off x="5638800" y="92275"/>
            <a:ext cx="2440289" cy="14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/>
          <a:stretch/>
        </p:blipFill>
        <p:spPr bwMode="auto">
          <a:xfrm>
            <a:off x="4203865" y="1752600"/>
            <a:ext cx="37304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2819400"/>
            <a:ext cx="1524000" cy="446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851535"/>
            <a:ext cx="1524000" cy="40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6008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Dominated by Th-232 and U-238 contaminations in the cryostat and/or its shields.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Gamma/beta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610761"/>
            <a:ext cx="53340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annihilation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aseline="30000" dirty="0" smtClean="0"/>
              <a:t>214</a:t>
            </a:r>
            <a:r>
              <a:rPr lang="en-US" sz="1600" dirty="0" smtClean="0"/>
              <a:t>Bi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aseline="30000" dirty="0" smtClean="0"/>
              <a:t>40</a:t>
            </a:r>
            <a:r>
              <a:rPr lang="en-US" sz="1600" dirty="0" smtClean="0"/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1600" baseline="30000" dirty="0" smtClean="0"/>
          </a:p>
          <a:p>
            <a:pPr marL="342900" indent="-342900">
              <a:buFont typeface="+mj-lt"/>
              <a:buAutoNum type="arabicPeriod"/>
            </a:pPr>
            <a:endParaRPr lang="en-US" sz="1600" baseline="30000" dirty="0"/>
          </a:p>
          <a:p>
            <a:pPr marL="342900" indent="-342900">
              <a:buFont typeface="+mj-lt"/>
              <a:buAutoNum type="arabicPeriod"/>
            </a:pPr>
            <a:endParaRPr lang="en-US" sz="1600" baseline="30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aseline="30000" dirty="0" smtClean="0"/>
              <a:t>208</a:t>
            </a:r>
            <a:r>
              <a:rPr lang="en-US" sz="1600" dirty="0" smtClean="0"/>
              <a:t>Tl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aseline="30000" dirty="0" smtClean="0"/>
              <a:t>60</a:t>
            </a:r>
            <a:r>
              <a:rPr lang="en-US" sz="1600" dirty="0" smtClean="0"/>
              <a:t>Co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aseline="30000" dirty="0" smtClean="0"/>
              <a:t>228</a:t>
            </a:r>
            <a:r>
              <a:rPr lang="en-US" sz="1600" dirty="0" smtClean="0"/>
              <a:t>Ac</a:t>
            </a:r>
            <a:endParaRPr lang="en-US" sz="1600" baseline="30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63188" y="2541347"/>
            <a:ext cx="5792771" cy="3173653"/>
            <a:chOff x="1317702" y="1600200"/>
            <a:chExt cx="6372048" cy="317365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702" y="1600200"/>
              <a:ext cx="5996940" cy="28688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92675" y="1600200"/>
              <a:ext cx="2397075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CUORE-0</a:t>
              </a:r>
            </a:p>
            <a:p>
              <a:r>
                <a:rPr lang="en-US" dirty="0" smtClean="0"/>
                <a:t>M1 spectrum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907960" y="3212406"/>
              <a:ext cx="0" cy="12566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93507" y="4404521"/>
              <a:ext cx="82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  <a:cs typeface="Avenir Book"/>
                </a:rPr>
                <a:t>0</a:t>
              </a:r>
              <a:r>
                <a:rPr lang="el-GR" b="1" i="1" dirty="0" smtClean="0">
                  <a:latin typeface="+mj-lt"/>
                  <a:cs typeface="Times New Roman" panose="02020603050405020304" pitchFamily="18" charset="0"/>
                </a:rPr>
                <a:t>ν</a:t>
              </a:r>
              <a:r>
                <a:rPr lang="el-GR" b="1" i="1" dirty="0" smtClean="0">
                  <a:latin typeface="+mj-lt"/>
                  <a:cs typeface="Avenir Book"/>
                </a:rPr>
                <a:t>ββ</a:t>
              </a:r>
              <a:endParaRPr lang="en-U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8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model and </a:t>
            </a:r>
            <a:r>
              <a:rPr lang="en-US" dirty="0" err="1" smtClean="0"/>
              <a:t>monte</a:t>
            </a:r>
            <a:r>
              <a:rPr lang="en-US" dirty="0" smtClean="0"/>
              <a:t> </a:t>
            </a:r>
            <a:r>
              <a:rPr lang="en-US" dirty="0" err="1" smtClean="0"/>
              <a:t>carlo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848600" cy="4873752"/>
          </a:xfrm>
        </p:spPr>
        <p:txBody>
          <a:bodyPr>
            <a:normAutofit/>
          </a:bodyPr>
          <a:lstStyle/>
          <a:p>
            <a:r>
              <a:rPr lang="en-US" sz="1500" dirty="0" smtClean="0"/>
              <a:t>Three major contributors to </a:t>
            </a:r>
            <a:r>
              <a:rPr lang="en-US" sz="1500" dirty="0">
                <a:cs typeface="Avenir Book"/>
              </a:rPr>
              <a:t>0</a:t>
            </a:r>
            <a:r>
              <a:rPr lang="el-GR" sz="1500" i="1" dirty="0">
                <a:cs typeface="Times New Roman" panose="02020603050405020304" pitchFamily="18" charset="0"/>
              </a:rPr>
              <a:t>ν</a:t>
            </a:r>
            <a:r>
              <a:rPr lang="el-GR" sz="1500" i="1" dirty="0">
                <a:cs typeface="Avenir Book"/>
              </a:rPr>
              <a:t>ββ</a:t>
            </a:r>
            <a:r>
              <a:rPr lang="en-US" sz="1500" dirty="0">
                <a:cs typeface="Avenir Book"/>
              </a:rPr>
              <a:t>-decay </a:t>
            </a:r>
            <a:r>
              <a:rPr lang="en-US" sz="1500" dirty="0" smtClean="0">
                <a:cs typeface="Avenir Book"/>
              </a:rPr>
              <a:t>region:</a:t>
            </a:r>
            <a:endParaRPr lang="en-US" sz="1500" dirty="0" smtClean="0"/>
          </a:p>
          <a:p>
            <a:pPr lvl="1"/>
            <a:r>
              <a:rPr lang="en-US" sz="1500" b="1" dirty="0" smtClean="0">
                <a:solidFill>
                  <a:srgbClr val="FF0000"/>
                </a:solidFill>
              </a:rPr>
              <a:t>10 ± 5%: </a:t>
            </a:r>
            <a:r>
              <a:rPr lang="en-US" sz="1500" b="1" dirty="0" smtClean="0"/>
              <a:t>U-238 and Th-232 surface contaminations of crystals</a:t>
            </a:r>
          </a:p>
          <a:p>
            <a:pPr lvl="1"/>
            <a:r>
              <a:rPr lang="en-US" sz="1500" b="1" dirty="0" smtClean="0">
                <a:solidFill>
                  <a:srgbClr val="66FF33"/>
                </a:solidFill>
              </a:rPr>
              <a:t>50 </a:t>
            </a:r>
            <a:r>
              <a:rPr lang="en-US" sz="1500" b="1" dirty="0">
                <a:solidFill>
                  <a:srgbClr val="66FF33"/>
                </a:solidFill>
              </a:rPr>
              <a:t>± </a:t>
            </a:r>
            <a:r>
              <a:rPr lang="en-US" sz="1500" b="1" dirty="0" smtClean="0">
                <a:solidFill>
                  <a:srgbClr val="66FF33"/>
                </a:solidFill>
              </a:rPr>
              <a:t>20%: </a:t>
            </a:r>
            <a:r>
              <a:rPr lang="en-US" sz="1500" b="1" dirty="0" smtClean="0"/>
              <a:t>Th-232 surface contaminations of copper (or any other component facing crystals)</a:t>
            </a:r>
            <a:endParaRPr lang="en-US" sz="1500" dirty="0"/>
          </a:p>
          <a:p>
            <a:pPr lvl="1"/>
            <a:r>
              <a:rPr lang="en-US" sz="1500" b="1" dirty="0" smtClean="0">
                <a:solidFill>
                  <a:srgbClr val="0000FF"/>
                </a:solidFill>
              </a:rPr>
              <a:t>30 </a:t>
            </a:r>
            <a:r>
              <a:rPr lang="en-US" sz="1500" b="1" dirty="0">
                <a:solidFill>
                  <a:srgbClr val="0000FF"/>
                </a:solidFill>
              </a:rPr>
              <a:t>± </a:t>
            </a:r>
            <a:r>
              <a:rPr lang="en-US" sz="1500" b="1" dirty="0" smtClean="0">
                <a:solidFill>
                  <a:srgbClr val="0000FF"/>
                </a:solidFill>
              </a:rPr>
              <a:t>10%: </a:t>
            </a:r>
            <a:r>
              <a:rPr lang="en-US" sz="1500" b="1" dirty="0" smtClean="0"/>
              <a:t>multi-Compton events from Tl-208 2614 </a:t>
            </a:r>
            <a:r>
              <a:rPr lang="en-US" sz="1500" b="1" dirty="0" err="1" smtClean="0"/>
              <a:t>keV</a:t>
            </a:r>
            <a:r>
              <a:rPr lang="en-US" sz="1500" b="1" dirty="0" smtClean="0"/>
              <a:t> line (due to Th-232 contamination in cryostat)</a:t>
            </a:r>
            <a:endParaRPr lang="en-US" sz="15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6902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3440668"/>
            <a:ext cx="16764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M1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alpha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CUORE-0 </a:t>
            </a:r>
            <a:r>
              <a:rPr lang="en-US" sz="1800" dirty="0" smtClean="0"/>
              <a:t>has achieved an overall background </a:t>
            </a:r>
            <a:r>
              <a:rPr lang="en-US" sz="1800" b="1" dirty="0" smtClean="0"/>
              <a:t>2 times lower</a:t>
            </a:r>
            <a:r>
              <a:rPr lang="en-US" sz="1800" dirty="0" smtClean="0"/>
              <a:t> than </a:t>
            </a:r>
            <a:r>
              <a:rPr lang="en-US" sz="1800" dirty="0" err="1" smtClean="0"/>
              <a:t>Cuoricino</a:t>
            </a:r>
            <a:r>
              <a:rPr lang="en-US" sz="1800" dirty="0" smtClean="0"/>
              <a:t> and an </a:t>
            </a:r>
            <a:r>
              <a:rPr lang="en-US" sz="1800" dirty="0"/>
              <a:t>alpha background </a:t>
            </a:r>
            <a:r>
              <a:rPr lang="en-US" sz="1800" b="1" dirty="0"/>
              <a:t>6 times </a:t>
            </a:r>
            <a:r>
              <a:rPr lang="en-US" sz="1800" b="1" dirty="0" smtClean="0"/>
              <a:t>lower.</a:t>
            </a:r>
            <a:endParaRPr lang="en-US" sz="1800" dirty="0" smtClean="0"/>
          </a:p>
          <a:p>
            <a:r>
              <a:rPr lang="en-US" sz="1800" dirty="0" smtClean="0"/>
              <a:t>Due largely to more rigorous copper cleaning methods and more consistent cleaning protocol for crystals.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17" y="2895600"/>
            <a:ext cx="5366839" cy="33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4126468"/>
            <a:ext cx="18288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M1 spectra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results from CUORE-0 published in The European Physical Journal C 74, 2956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38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Cosmogenic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Background from </a:t>
            </a:r>
            <a:r>
              <a:rPr lang="en-US" sz="1600" baseline="30000" dirty="0" smtClean="0"/>
              <a:t>110m</a:t>
            </a:r>
            <a:r>
              <a:rPr lang="en-US" sz="1600" dirty="0" smtClean="0"/>
              <a:t>Ag and </a:t>
            </a:r>
            <a:r>
              <a:rPr lang="en-US" sz="1600" baseline="30000" dirty="0" smtClean="0"/>
              <a:t>60</a:t>
            </a:r>
            <a:r>
              <a:rPr lang="en-US" sz="1600" dirty="0" smtClean="0"/>
              <a:t>Co present due to </a:t>
            </a:r>
            <a:r>
              <a:rPr lang="en-US" sz="1600" b="1" dirty="0" err="1" smtClean="0"/>
              <a:t>cosmogenic</a:t>
            </a:r>
            <a:r>
              <a:rPr lang="en-US" sz="1600" b="1" dirty="0" smtClean="0"/>
              <a:t> activation</a:t>
            </a:r>
            <a:r>
              <a:rPr lang="en-US" sz="1600" dirty="0" smtClean="0"/>
              <a:t> of TeO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crystals.</a:t>
            </a:r>
          </a:p>
          <a:p>
            <a:r>
              <a:rPr lang="en-US" sz="1600" dirty="0" smtClean="0"/>
              <a:t>Background estimated using radioisotope-production cross sections measured at the Los Alamos Neutron Science Center (LANSCE).</a:t>
            </a:r>
          </a:p>
          <a:p>
            <a:pPr lvl="1"/>
            <a:r>
              <a:rPr lang="en-US" sz="1600" dirty="0" smtClean="0"/>
              <a:t>TeO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powder irradiated w/ a neutron spectrum similar in shape to the cosmic-ray neutron spectrum at sea-level.</a:t>
            </a:r>
          </a:p>
          <a:p>
            <a:pPr lvl="1"/>
            <a:r>
              <a:rPr lang="en-US" sz="1600" dirty="0" smtClean="0"/>
              <a:t>Cross sections obtained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: 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110m</a:t>
            </a:r>
            <a:r>
              <a:rPr lang="en-US" sz="1600" b="1" dirty="0" smtClean="0">
                <a:solidFill>
                  <a:srgbClr val="FF0000"/>
                </a:solidFill>
              </a:rPr>
              <a:t>Ag: 0.28 ± 0.04 </a:t>
            </a:r>
            <a:r>
              <a:rPr lang="en-US" sz="1600" b="1" dirty="0" err="1" smtClean="0">
                <a:solidFill>
                  <a:srgbClr val="FF0000"/>
                </a:solidFill>
              </a:rPr>
              <a:t>mb</a:t>
            </a:r>
            <a:r>
              <a:rPr lang="en-US" sz="1600" dirty="0" smtClean="0"/>
              <a:t>, 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60</a:t>
            </a:r>
            <a:r>
              <a:rPr lang="en-US" sz="1600" b="1" dirty="0" smtClean="0">
                <a:solidFill>
                  <a:srgbClr val="0000FF"/>
                </a:solidFill>
              </a:rPr>
              <a:t>Co: &lt; 0.0016 </a:t>
            </a:r>
            <a:r>
              <a:rPr lang="en-US" sz="1600" b="1" dirty="0" err="1" smtClean="0">
                <a:solidFill>
                  <a:srgbClr val="0000FF"/>
                </a:solidFill>
              </a:rPr>
              <a:t>mb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0763"/>
            <a:ext cx="3990248" cy="22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299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Paper on the cross-section measurement submitted to Physical Review C.  Preprint may </a:t>
            </a:r>
            <a:r>
              <a:rPr lang="en-US" sz="1400" dirty="0"/>
              <a:t>be found here: http://arxiv.org/abs/1503.02095</a:t>
            </a:r>
            <a:endParaRPr lang="en-US" sz="14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2015206" cy="15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4" y="1777022"/>
            <a:ext cx="7124070" cy="41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listening. 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161550" cy="36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Cuore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873752"/>
          </a:xfrm>
        </p:spPr>
        <p:txBody>
          <a:bodyPr/>
          <a:lstStyle/>
          <a:p>
            <a:r>
              <a:rPr lang="en-US" sz="2000" dirty="0">
                <a:latin typeface="+mj-lt"/>
                <a:cs typeface="Avenir Black"/>
              </a:rPr>
              <a:t>Cryogenic Underground Observatory for Rare Events (CUORE)</a:t>
            </a:r>
          </a:p>
          <a:p>
            <a:pPr lvl="1"/>
            <a:r>
              <a:rPr lang="en-US" sz="1800" dirty="0">
                <a:latin typeface="+mj-lt"/>
                <a:cs typeface="Avenir Book"/>
              </a:rPr>
              <a:t>Will search for 0</a:t>
            </a:r>
            <a:r>
              <a:rPr lang="el-GR" sz="1800" i="1" dirty="0">
                <a:latin typeface="+mj-lt"/>
                <a:cs typeface="Times New Roman" panose="02020603050405020304" pitchFamily="18" charset="0"/>
              </a:rPr>
              <a:t>ν</a:t>
            </a:r>
            <a:r>
              <a:rPr lang="el-GR" sz="1800" i="1" dirty="0">
                <a:latin typeface="+mj-lt"/>
                <a:cs typeface="Avenir Book"/>
              </a:rPr>
              <a:t>ββ</a:t>
            </a:r>
            <a:r>
              <a:rPr lang="en-US" sz="1800" i="1" dirty="0">
                <a:latin typeface="+mj-lt"/>
                <a:cs typeface="Avenir Book"/>
              </a:rPr>
              <a:t> </a:t>
            </a:r>
            <a:r>
              <a:rPr lang="en-US" sz="1800" dirty="0">
                <a:latin typeface="+mj-lt"/>
                <a:cs typeface="Avenir Book"/>
              </a:rPr>
              <a:t>decay of </a:t>
            </a:r>
            <a:r>
              <a:rPr lang="en-US" sz="1800" baseline="30000" dirty="0">
                <a:latin typeface="+mj-lt"/>
                <a:cs typeface="Avenir Book"/>
              </a:rPr>
              <a:t>130</a:t>
            </a:r>
            <a:r>
              <a:rPr lang="en-US" sz="1800" dirty="0">
                <a:latin typeface="+mj-lt"/>
                <a:cs typeface="Avenir Book"/>
              </a:rPr>
              <a:t>Te (Q-value = </a:t>
            </a:r>
            <a:r>
              <a:rPr lang="en-US" sz="1800" dirty="0" smtClean="0">
                <a:latin typeface="+mj-lt"/>
                <a:cs typeface="Avenir Book"/>
              </a:rPr>
              <a:t>2528 </a:t>
            </a:r>
            <a:r>
              <a:rPr lang="en-US" sz="1800" dirty="0" err="1">
                <a:latin typeface="+mj-lt"/>
                <a:cs typeface="Avenir Book"/>
              </a:rPr>
              <a:t>keV</a:t>
            </a:r>
            <a:r>
              <a:rPr lang="en-US" sz="1800" dirty="0">
                <a:latin typeface="+mj-lt"/>
                <a:cs typeface="Avenir Book"/>
              </a:rPr>
              <a:t>)</a:t>
            </a:r>
          </a:p>
          <a:p>
            <a:pPr lvl="1"/>
            <a:r>
              <a:rPr lang="en-US" sz="1800" dirty="0">
                <a:latin typeface="+mj-lt"/>
                <a:cs typeface="Avenir Book"/>
              </a:rPr>
              <a:t>Detector is an array of 988 natural TeO</a:t>
            </a:r>
            <a:r>
              <a:rPr lang="en-US" sz="1800" baseline="-25000" dirty="0">
                <a:latin typeface="+mj-lt"/>
                <a:cs typeface="Avenir Book"/>
              </a:rPr>
              <a:t>2</a:t>
            </a:r>
            <a:r>
              <a:rPr lang="en-US" sz="1800" dirty="0">
                <a:latin typeface="+mj-lt"/>
                <a:cs typeface="Avenir Book"/>
              </a:rPr>
              <a:t> bolometers:</a:t>
            </a:r>
          </a:p>
          <a:p>
            <a:pPr lvl="2"/>
            <a:r>
              <a:rPr lang="en-US" dirty="0">
                <a:latin typeface="+mj-lt"/>
                <a:cs typeface="Avenir Book"/>
              </a:rPr>
              <a:t>19 towers; 13 floors/tower; 4 bolometers/floor</a:t>
            </a:r>
          </a:p>
          <a:p>
            <a:pPr lvl="2"/>
            <a:r>
              <a:rPr lang="en-US" dirty="0">
                <a:latin typeface="+mj-lt"/>
                <a:cs typeface="Avenir Book"/>
              </a:rPr>
              <a:t>741 kg total; 206 kg </a:t>
            </a:r>
            <a:r>
              <a:rPr lang="en-US" baseline="30000" dirty="0">
                <a:latin typeface="+mj-lt"/>
                <a:cs typeface="Avenir Book"/>
              </a:rPr>
              <a:t>130</a:t>
            </a:r>
            <a:r>
              <a:rPr lang="en-US" dirty="0">
                <a:latin typeface="+mj-lt"/>
                <a:cs typeface="Avenir Book"/>
              </a:rPr>
              <a:t>Te </a:t>
            </a:r>
          </a:p>
          <a:p>
            <a:pPr lvl="2"/>
            <a:r>
              <a:rPr lang="en-US" dirty="0">
                <a:latin typeface="+mj-lt"/>
                <a:cs typeface="Avenir Book"/>
              </a:rPr>
              <a:t>Isotopic abundance of </a:t>
            </a:r>
            <a:r>
              <a:rPr lang="en-US" baseline="30000" dirty="0">
                <a:latin typeface="+mj-lt"/>
                <a:cs typeface="Avenir Book"/>
              </a:rPr>
              <a:t>130</a:t>
            </a:r>
            <a:r>
              <a:rPr lang="en-US" dirty="0">
                <a:latin typeface="+mj-lt"/>
                <a:cs typeface="Avenir Book"/>
              </a:rPr>
              <a:t>Te is 34%</a:t>
            </a:r>
          </a:p>
          <a:p>
            <a:pPr lvl="2"/>
            <a:r>
              <a:rPr lang="en-US" dirty="0">
                <a:latin typeface="+mj-lt"/>
                <a:cs typeface="Avenir Book"/>
              </a:rPr>
              <a:t>Array will be held in a cryostat and cooled </a:t>
            </a:r>
            <a:br>
              <a:rPr lang="en-US" dirty="0">
                <a:latin typeface="+mj-lt"/>
                <a:cs typeface="Avenir Book"/>
              </a:rPr>
            </a:br>
            <a:r>
              <a:rPr lang="en-US" dirty="0">
                <a:latin typeface="+mj-lt"/>
                <a:cs typeface="Avenir Book"/>
              </a:rPr>
              <a:t>to ~10 </a:t>
            </a:r>
            <a:r>
              <a:rPr lang="en-US" dirty="0" err="1">
                <a:latin typeface="+mj-lt"/>
                <a:cs typeface="Avenir Book"/>
              </a:rPr>
              <a:t>mK</a:t>
            </a:r>
            <a:endParaRPr lang="en-US" dirty="0">
              <a:latin typeface="+mj-lt"/>
              <a:cs typeface="Avenir Book"/>
            </a:endParaRPr>
          </a:p>
          <a:p>
            <a:pPr lvl="1"/>
            <a:r>
              <a:rPr lang="en-US" sz="1800" dirty="0">
                <a:latin typeface="+mj-lt"/>
                <a:cs typeface="Avenir Black"/>
              </a:rPr>
              <a:t>Data taking </a:t>
            </a:r>
            <a:r>
              <a:rPr lang="en-US" sz="1800" dirty="0" smtClean="0">
                <a:latin typeface="+mj-lt"/>
                <a:cs typeface="Avenir Black"/>
              </a:rPr>
              <a:t>to start in late 2015</a:t>
            </a:r>
            <a:r>
              <a:rPr lang="en-US" sz="1800" dirty="0">
                <a:latin typeface="+mj-lt"/>
                <a:cs typeface="Avenir Black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844" y="4754379"/>
            <a:ext cx="1774756" cy="14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64103" t="18776" b="11779"/>
          <a:stretch/>
        </p:blipFill>
        <p:spPr bwMode="auto">
          <a:xfrm>
            <a:off x="4495800" y="4570741"/>
            <a:ext cx="1173725" cy="21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6215"/>
          <a:stretch/>
        </p:blipFill>
        <p:spPr bwMode="auto">
          <a:xfrm>
            <a:off x="5943600" y="2893432"/>
            <a:ext cx="2598005" cy="388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Bolometric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60187" y="1571124"/>
            <a:ext cx="3058599" cy="2421333"/>
            <a:chOff x="5973103" y="1571124"/>
            <a:chExt cx="3058599" cy="2421333"/>
          </a:xfrm>
        </p:grpSpPr>
        <p:grpSp>
          <p:nvGrpSpPr>
            <p:cNvPr id="6" name="Group 5"/>
            <p:cNvGrpSpPr/>
            <p:nvPr/>
          </p:nvGrpSpPr>
          <p:grpSpPr>
            <a:xfrm>
              <a:off x="5973103" y="1571124"/>
              <a:ext cx="3058599" cy="2421333"/>
              <a:chOff x="4101330" y="2170613"/>
              <a:chExt cx="3271255" cy="257555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1330" y="2170613"/>
                <a:ext cx="3271255" cy="257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101330" y="3135086"/>
                <a:ext cx="425313" cy="130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258849" y="2520634"/>
              <a:ext cx="1641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Avenir Book"/>
                </a:rPr>
                <a:t>Typical CUORE pulse</a:t>
              </a:r>
              <a:endParaRPr lang="en-US" b="1" dirty="0">
                <a:solidFill>
                  <a:schemeClr val="accent2"/>
                </a:solidFill>
                <a:latin typeface="Avenir Book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" y="1697774"/>
            <a:ext cx="5460236" cy="206100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747656" y="2553761"/>
            <a:ext cx="382095" cy="407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799" y="4049493"/>
            <a:ext cx="5580371" cy="256176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  <a:cs typeface="Avenir Black"/>
              </a:rPr>
              <a:t>TeO</a:t>
            </a:r>
            <a:r>
              <a:rPr lang="en-US" sz="2000" baseline="-25000" dirty="0" smtClean="0">
                <a:latin typeface="+mj-lt"/>
                <a:cs typeface="Avenir Black"/>
              </a:rPr>
              <a:t>2</a:t>
            </a:r>
            <a:r>
              <a:rPr lang="en-US" sz="2000" dirty="0" smtClean="0">
                <a:latin typeface="+mj-lt"/>
                <a:cs typeface="Avenir Black"/>
              </a:rPr>
              <a:t> bolometers:</a:t>
            </a:r>
          </a:p>
          <a:p>
            <a:pPr lvl="1"/>
            <a:r>
              <a:rPr lang="en-US" sz="1800" dirty="0" smtClean="0">
                <a:latin typeface="+mj-lt"/>
                <a:cs typeface="Avenir Book"/>
              </a:rPr>
              <a:t>Particle interaction deposits energy in crystal.</a:t>
            </a:r>
          </a:p>
          <a:p>
            <a:pPr lvl="1"/>
            <a:r>
              <a:rPr lang="en-US" sz="1800" dirty="0" smtClean="0">
                <a:latin typeface="+mj-lt"/>
                <a:cs typeface="Avenir Book"/>
              </a:rPr>
              <a:t>Resulting temperature rise (</a:t>
            </a:r>
            <a:r>
              <a:rPr lang="en-US" sz="1800" dirty="0" smtClean="0">
                <a:latin typeface="+mj-lt"/>
                <a:cs typeface="Times New Roman"/>
              </a:rPr>
              <a:t>∆T) measured.</a:t>
            </a:r>
          </a:p>
          <a:p>
            <a:pPr lvl="1"/>
            <a:r>
              <a:rPr lang="en-US" sz="1800" dirty="0" smtClean="0">
                <a:latin typeface="+mj-lt"/>
                <a:cs typeface="Times New Roman"/>
              </a:rPr>
              <a:t>Energy deposition determined from E = C ∆T</a:t>
            </a:r>
            <a:br>
              <a:rPr lang="en-US" sz="1800" dirty="0" smtClean="0">
                <a:latin typeface="+mj-lt"/>
                <a:cs typeface="Times New Roman"/>
              </a:rPr>
            </a:br>
            <a:r>
              <a:rPr lang="en-US" sz="1800" dirty="0" smtClean="0">
                <a:latin typeface="+mj-lt"/>
                <a:cs typeface="Times New Roman"/>
              </a:rPr>
              <a:t>(C is heat capacity).</a:t>
            </a:r>
          </a:p>
          <a:p>
            <a:r>
              <a:rPr lang="en-US" sz="2000" dirty="0" smtClean="0">
                <a:latin typeface="+mj-lt"/>
                <a:cs typeface="Avenir Book"/>
              </a:rPr>
              <a:t>0</a:t>
            </a:r>
            <a:r>
              <a:rPr lang="el-GR" sz="2000" i="1" dirty="0" smtClean="0">
                <a:latin typeface="+mj-lt"/>
                <a:cs typeface="Times New Roman" panose="02020603050405020304" pitchFamily="18" charset="0"/>
              </a:rPr>
              <a:t>ν</a:t>
            </a:r>
            <a:r>
              <a:rPr lang="el-GR" sz="2000" i="1" dirty="0" smtClean="0">
                <a:latin typeface="+mj-lt"/>
                <a:cs typeface="Avenir Book"/>
              </a:rPr>
              <a:t>ββ</a:t>
            </a:r>
            <a:r>
              <a:rPr lang="en-US" sz="2000" i="1" dirty="0" smtClean="0">
                <a:latin typeface="+mj-lt"/>
                <a:cs typeface="Avenir Book"/>
              </a:rPr>
              <a:t> </a:t>
            </a:r>
            <a:r>
              <a:rPr lang="en-US" sz="2000" dirty="0" smtClean="0">
                <a:latin typeface="+mj-lt"/>
                <a:cs typeface="Avenir Book"/>
              </a:rPr>
              <a:t>decay signature: </a:t>
            </a:r>
            <a:r>
              <a:rPr lang="en-US" sz="2000" b="1" u="sng" dirty="0" smtClean="0">
                <a:latin typeface="+mj-lt"/>
                <a:cs typeface="Avenir Book"/>
              </a:rPr>
              <a:t>peak at Q-value</a:t>
            </a:r>
            <a:endParaRPr lang="en-US" sz="2000" b="1" u="sng" dirty="0" smtClean="0">
              <a:latin typeface="+mj-lt"/>
              <a:cs typeface="Avenir Black"/>
            </a:endParaRPr>
          </a:p>
          <a:p>
            <a:pPr lvl="1"/>
            <a:r>
              <a:rPr lang="en-US" sz="1800" dirty="0" smtClean="0">
                <a:latin typeface="+mj-lt"/>
                <a:cs typeface="Avenir Book"/>
              </a:rPr>
              <a:t>Energy resolution at 2528 </a:t>
            </a:r>
            <a:r>
              <a:rPr lang="en-US" sz="1800" dirty="0" err="1" smtClean="0">
                <a:latin typeface="+mj-lt"/>
                <a:cs typeface="Avenir Book"/>
              </a:rPr>
              <a:t>keV</a:t>
            </a:r>
            <a:r>
              <a:rPr lang="en-US" sz="1800" dirty="0" smtClean="0">
                <a:latin typeface="+mj-lt"/>
                <a:cs typeface="Avenir Book"/>
              </a:rPr>
              <a:t>: </a:t>
            </a:r>
            <a:br>
              <a:rPr lang="en-US" sz="1800" dirty="0" smtClean="0">
                <a:latin typeface="+mj-lt"/>
                <a:cs typeface="Avenir Book"/>
              </a:rPr>
            </a:br>
            <a:r>
              <a:rPr lang="en-US" sz="1800" b="1" dirty="0" smtClean="0">
                <a:latin typeface="+mj-lt"/>
                <a:cs typeface="Avenir Book"/>
              </a:rPr>
              <a:t>FWHM ~ 5-7 </a:t>
            </a:r>
            <a:r>
              <a:rPr lang="en-US" sz="1800" b="1" dirty="0" err="1" smtClean="0">
                <a:latin typeface="+mj-lt"/>
                <a:cs typeface="Avenir Book"/>
              </a:rPr>
              <a:t>keV</a:t>
            </a:r>
            <a:endParaRPr lang="en-US" sz="1800" b="1" dirty="0" smtClean="0">
              <a:latin typeface="+mj-lt"/>
              <a:cs typeface="Avenir Book"/>
            </a:endParaRPr>
          </a:p>
          <a:p>
            <a:pPr lvl="1"/>
            <a:endParaRPr lang="en-US" sz="1800" dirty="0" smtClean="0">
              <a:latin typeface="+mj-lt"/>
              <a:cs typeface="Avenir Book"/>
            </a:endParaRPr>
          </a:p>
          <a:p>
            <a:endParaRPr lang="en-US" sz="2000" dirty="0" smtClean="0">
              <a:latin typeface="+mj-lt"/>
              <a:cs typeface="Avenir Book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4191000"/>
            <a:ext cx="3425318" cy="2203314"/>
            <a:chOff x="5733142" y="4397828"/>
            <a:chExt cx="3425318" cy="2203314"/>
          </a:xfrm>
        </p:grpSpPr>
        <p:grpSp>
          <p:nvGrpSpPr>
            <p:cNvPr id="17" name="Group 16"/>
            <p:cNvGrpSpPr/>
            <p:nvPr/>
          </p:nvGrpSpPr>
          <p:grpSpPr>
            <a:xfrm>
              <a:off x="5733142" y="4397828"/>
              <a:ext cx="3425318" cy="2203314"/>
              <a:chOff x="956430" y="3276600"/>
              <a:chExt cx="4975707" cy="3510818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90600" y="3276600"/>
                <a:ext cx="4941537" cy="3505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048000" y="6448864"/>
                <a:ext cx="1143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E/Q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5887" y="4590548"/>
                <a:ext cx="2392877" cy="4917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Counts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94173" y="5099362"/>
              <a:ext cx="82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venir Book"/>
                  <a:cs typeface="Avenir Book"/>
                </a:rPr>
                <a:t>0</a:t>
              </a:r>
              <a:r>
                <a:rPr lang="el-GR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l-GR" i="1" dirty="0">
                  <a:solidFill>
                    <a:srgbClr val="FF0000"/>
                  </a:solidFill>
                  <a:latin typeface="Avenir Book"/>
                  <a:cs typeface="Avenir Book"/>
                </a:rPr>
                <a:t>ββ</a:t>
              </a:r>
              <a:endParaRPr lang="en-US" dirty="0">
                <a:solidFill>
                  <a:srgbClr val="FF0000"/>
                </a:solidFill>
                <a:latin typeface="Avenir Boo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9106" y="5007420"/>
              <a:ext cx="82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Times New Roman" panose="02020603050405020304" pitchFamily="18" charset="0"/>
                </a:rPr>
                <a:t>2</a:t>
              </a:r>
              <a:r>
                <a:rPr lang="el-G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l-GR" i="1" dirty="0" smtClean="0">
                  <a:latin typeface="Avenir Book"/>
                  <a:cs typeface="Avenir Book"/>
                </a:rPr>
                <a:t>ββ</a:t>
              </a:r>
              <a:endParaRPr lang="en-US" dirty="0">
                <a:solidFill>
                  <a:schemeClr val="accent2"/>
                </a:solidFill>
                <a:latin typeface="Avenir Book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37086" y="4267200"/>
            <a:ext cx="15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to 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8" y="1981200"/>
            <a:ext cx="673323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6606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1" y="2514600"/>
            <a:ext cx="167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1" y="1913930"/>
            <a:ext cx="685800" cy="753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1" y="1334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CUORE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Background Goal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5200" y="2649045"/>
                <a:ext cx="17526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𝟗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  <a:latin typeface="+mj-lt"/>
                  </a:rPr>
                  <a:t>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649045"/>
                <a:ext cx="1752600" cy="379656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780344" y="2884174"/>
            <a:ext cx="60960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339226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j-lt"/>
              </a:rPr>
              <a:t>Corresponds to m</a:t>
            </a:r>
            <a:r>
              <a:rPr lang="el-GR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ββ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51-133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meV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(90% C.L.)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48600" y="3067173"/>
            <a:ext cx="228600" cy="361827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Gamma spectroscopy w/ </a:t>
            </a:r>
            <a:r>
              <a:rPr lang="en-US" sz="2000" dirty="0" err="1" smtClean="0"/>
              <a:t>HPGe</a:t>
            </a:r>
            <a:r>
              <a:rPr lang="en-US" sz="2000" dirty="0" smtClean="0"/>
              <a:t> detectors</a:t>
            </a:r>
          </a:p>
          <a:p>
            <a:r>
              <a:rPr lang="en-US" sz="2000" dirty="0" smtClean="0"/>
              <a:t>Neutron activation analysis</a:t>
            </a:r>
          </a:p>
          <a:p>
            <a:r>
              <a:rPr lang="en-US" sz="2000" dirty="0" smtClean="0"/>
              <a:t>Alpha spectroscopy w/ Si surface barrier detectors</a:t>
            </a:r>
          </a:p>
          <a:p>
            <a:r>
              <a:rPr lang="en-US" sz="2000" dirty="0" smtClean="0"/>
              <a:t>ICP-MS</a:t>
            </a:r>
          </a:p>
          <a:p>
            <a:r>
              <a:rPr lang="en-US" sz="2000" dirty="0" err="1"/>
              <a:t>Bolometry</a:t>
            </a:r>
            <a:r>
              <a:rPr lang="en-US" sz="2000" dirty="0"/>
              <a:t> w/ </a:t>
            </a:r>
            <a:r>
              <a:rPr lang="en-US" sz="2000" dirty="0" smtClean="0"/>
              <a:t>TeO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Cross-section </a:t>
            </a:r>
            <a:r>
              <a:rPr lang="en-US" sz="2000" dirty="0"/>
              <a:t>measurements for </a:t>
            </a:r>
            <a:r>
              <a:rPr lang="en-US" sz="2000" dirty="0" err="1" smtClean="0"/>
              <a:t>cosmogenic</a:t>
            </a:r>
            <a:r>
              <a:rPr lang="en-US" sz="2000" dirty="0"/>
              <a:t>-</a:t>
            </a:r>
            <a:r>
              <a:rPr lang="en-US" sz="2000" dirty="0" smtClean="0"/>
              <a:t>isotope </a:t>
            </a:r>
            <a:r>
              <a:rPr lang="en-US" sz="2000" dirty="0"/>
              <a:t>production in detector </a:t>
            </a:r>
            <a:r>
              <a:rPr lang="en-US" sz="2000" dirty="0" smtClean="0"/>
              <a:t>materials (e.g., </a:t>
            </a:r>
            <a:r>
              <a:rPr lang="en-US" sz="2000" dirty="0" err="1" smtClean="0"/>
              <a:t>Te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Data-analysis cuts </a:t>
            </a:r>
          </a:p>
          <a:p>
            <a:r>
              <a:rPr lang="en-US" sz="2000" dirty="0" smtClean="0"/>
              <a:t>Monte </a:t>
            </a:r>
            <a:r>
              <a:rPr lang="en-US" sz="2000" dirty="0"/>
              <a:t>Carlo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"/>
          <a:stretch/>
        </p:blipFill>
        <p:spPr bwMode="auto">
          <a:xfrm>
            <a:off x="907268" y="3581400"/>
            <a:ext cx="6865132" cy="29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r="45863" b="8153"/>
          <a:stretch/>
        </p:blipFill>
        <p:spPr bwMode="auto">
          <a:xfrm>
            <a:off x="4419600" y="1442257"/>
            <a:ext cx="935183" cy="22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77111" b="8606"/>
          <a:stretch/>
        </p:blipFill>
        <p:spPr bwMode="auto">
          <a:xfrm>
            <a:off x="2319692" y="1453178"/>
            <a:ext cx="935183" cy="22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0747" y="228745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2003-2008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712" y="2328446"/>
            <a:ext cx="310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2013-Spring 2015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91394" r="77111"/>
          <a:stretch/>
        </p:blipFill>
        <p:spPr bwMode="auto">
          <a:xfrm>
            <a:off x="3124200" y="2133600"/>
            <a:ext cx="1028701" cy="2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91231" r="45863"/>
          <a:stretch/>
        </p:blipFill>
        <p:spPr bwMode="auto">
          <a:xfrm>
            <a:off x="5466293" y="2083203"/>
            <a:ext cx="1028701" cy="23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5067953"/>
            <a:ext cx="0" cy="12566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3285" y="6260068"/>
            <a:ext cx="163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Avenir Book"/>
              </a:rPr>
              <a:t>0</a:t>
            </a:r>
            <a:r>
              <a:rPr lang="el-GR" b="1" i="1" dirty="0" smtClean="0">
                <a:latin typeface="+mj-lt"/>
                <a:cs typeface="Times New Roman" panose="02020603050405020304" pitchFamily="18" charset="0"/>
              </a:rPr>
              <a:t>ν</a:t>
            </a:r>
            <a:r>
              <a:rPr lang="el-GR" b="1" i="1" dirty="0" smtClean="0">
                <a:latin typeface="+mj-lt"/>
                <a:cs typeface="Avenir Book"/>
              </a:rPr>
              <a:t>ββ</a:t>
            </a:r>
            <a:r>
              <a:rPr lang="en-US" b="1" i="1" dirty="0" smtClean="0">
                <a:latin typeface="+mj-lt"/>
                <a:cs typeface="Avenir Book"/>
              </a:rPr>
              <a:t> </a:t>
            </a:r>
            <a:r>
              <a:rPr lang="en-US" b="1" dirty="0" smtClean="0">
                <a:latin typeface="+mj-lt"/>
                <a:cs typeface="Avenir Book"/>
              </a:rPr>
              <a:t>region</a:t>
            </a:r>
            <a:endParaRPr lang="en-US" b="1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97666" y="4648200"/>
            <a:ext cx="195251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3999" y="4639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Gammas, betas</a:t>
            </a:r>
            <a:endParaRPr lang="en-US" b="1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57095" y="4648200"/>
            <a:ext cx="413910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39125" y="4278868"/>
            <a:ext cx="137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alphas</a:t>
            </a:r>
            <a:endParaRPr lang="en-US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2298" y="4267200"/>
            <a:ext cx="169870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M1 spectra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02298" y="4267200"/>
            <a:ext cx="13939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M1 spectra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620000" y="3048000"/>
            <a:ext cx="152400" cy="123086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09360" y="1310640"/>
            <a:ext cx="2377440" cy="1737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 events that occur in a single crystal are plotted.  These are known as </a:t>
            </a:r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b="1" dirty="0" smtClean="0">
                <a:latin typeface="Times New Roman"/>
                <a:cs typeface="Times New Roman"/>
              </a:rPr>
              <a:t>ultiplicity 1 (M1)</a:t>
            </a:r>
            <a:r>
              <a:rPr lang="en-US" dirty="0" smtClean="0">
                <a:latin typeface="Times New Roman"/>
                <a:cs typeface="Times New Roman"/>
              </a:rPr>
              <a:t>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61" y="1981200"/>
            <a:ext cx="5366839" cy="33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>
                <a:cs typeface="Avenir Book"/>
              </a:rPr>
              <a:t>0</a:t>
            </a:r>
            <a:r>
              <a:rPr lang="el-GR" sz="2000" i="1" dirty="0" smtClean="0">
                <a:cs typeface="Times New Roman" panose="02020603050405020304" pitchFamily="18" charset="0"/>
              </a:rPr>
              <a:t>ν</a:t>
            </a:r>
            <a:r>
              <a:rPr lang="el-GR" sz="2000" i="1" dirty="0" smtClean="0">
                <a:cs typeface="Avenir Book"/>
              </a:rPr>
              <a:t>ββ</a:t>
            </a:r>
            <a:r>
              <a:rPr lang="en-US" sz="2000" dirty="0" smtClean="0">
                <a:cs typeface="Avenir Book"/>
              </a:rPr>
              <a:t>-decay region: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Excellent energy resolution (~5 </a:t>
            </a:r>
            <a:r>
              <a:rPr lang="en-US" sz="2000" dirty="0" err="1" smtClean="0"/>
              <a:t>keV</a:t>
            </a:r>
            <a:r>
              <a:rPr lang="en-US" sz="2000" dirty="0" smtClean="0"/>
              <a:t>) at 2528-keV Q value allows the </a:t>
            </a:r>
            <a:r>
              <a:rPr lang="en-US" sz="2000" dirty="0">
                <a:cs typeface="Avenir Book"/>
              </a:rPr>
              <a:t>0</a:t>
            </a:r>
            <a:r>
              <a:rPr lang="el-GR" sz="2000" i="1" dirty="0">
                <a:cs typeface="Times New Roman" panose="02020603050405020304" pitchFamily="18" charset="0"/>
              </a:rPr>
              <a:t>ν</a:t>
            </a:r>
            <a:r>
              <a:rPr lang="el-GR" sz="2000" i="1" dirty="0">
                <a:cs typeface="Avenir Book"/>
              </a:rPr>
              <a:t>ββ</a:t>
            </a:r>
            <a:r>
              <a:rPr lang="en-US" sz="2000" dirty="0" smtClean="0">
                <a:cs typeface="Avenir Book"/>
              </a:rPr>
              <a:t>-decay peak to be unambiguously distinguished from the </a:t>
            </a:r>
            <a:r>
              <a:rPr lang="en-US" sz="2000" baseline="30000" dirty="0" smtClean="0">
                <a:cs typeface="Avenir Book"/>
              </a:rPr>
              <a:t>60</a:t>
            </a:r>
            <a:r>
              <a:rPr lang="en-US" sz="2000" dirty="0" smtClean="0">
                <a:cs typeface="Avenir Book"/>
              </a:rPr>
              <a:t>Co sum peak.</a:t>
            </a:r>
            <a:r>
              <a:rPr lang="en-US" sz="20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Neutrinoless</a:t>
            </a:r>
            <a:r>
              <a:rPr lang="en-US" sz="2800" dirty="0" smtClean="0"/>
              <a:t> double-beta decay region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2785646"/>
            <a:ext cx="1698702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M1 spectrum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41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Alpha decay: Q</a:t>
            </a:r>
            <a:r>
              <a:rPr lang="el-GR" baseline="-25000" dirty="0" smtClean="0">
                <a:latin typeface="+mj-lt"/>
                <a:cs typeface="Times New Roman"/>
              </a:rPr>
              <a:t>α</a:t>
            </a:r>
            <a:r>
              <a:rPr lang="en-US" baseline="-25000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latin typeface="+mj-lt"/>
                <a:cs typeface="Times New Roman"/>
              </a:rPr>
              <a:t>= E</a:t>
            </a:r>
            <a:r>
              <a:rPr lang="el-GR" baseline="-25000" dirty="0">
                <a:latin typeface="+mj-lt"/>
                <a:cs typeface="Times New Roman"/>
              </a:rPr>
              <a:t>α</a:t>
            </a:r>
            <a:r>
              <a:rPr lang="en-US" dirty="0">
                <a:latin typeface="+mj-lt"/>
                <a:cs typeface="Times New Roman"/>
              </a:rPr>
              <a:t> + </a:t>
            </a:r>
            <a:r>
              <a:rPr lang="en-US" dirty="0" smtClean="0">
                <a:latin typeface="+mj-lt"/>
                <a:cs typeface="Times New Roman"/>
              </a:rPr>
              <a:t>E</a:t>
            </a:r>
            <a:r>
              <a:rPr lang="en-US" baseline="-25000" dirty="0" smtClean="0">
                <a:latin typeface="+mj-lt"/>
                <a:cs typeface="Times New Roman"/>
              </a:rPr>
              <a:t>R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Alpha background comes from </a:t>
            </a:r>
          </a:p>
          <a:p>
            <a:pPr lvl="1"/>
            <a:r>
              <a:rPr lang="en-US" dirty="0" smtClean="0">
                <a:latin typeface="+mj-lt"/>
              </a:rPr>
              <a:t>Bulk contamination of TeO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crystals</a:t>
            </a:r>
          </a:p>
          <a:p>
            <a:pPr lvl="2"/>
            <a:r>
              <a:rPr lang="en-US" dirty="0" smtClean="0">
                <a:latin typeface="+mj-lt"/>
              </a:rPr>
              <a:t>Deposits </a:t>
            </a:r>
            <a:r>
              <a:rPr lang="en-US" dirty="0">
                <a:latin typeface="+mj-lt"/>
              </a:rPr>
              <a:t>Q</a:t>
            </a:r>
            <a:r>
              <a:rPr lang="el-GR" baseline="-25000" dirty="0" smtClean="0">
                <a:latin typeface="+mj-lt"/>
                <a:cs typeface="Times New Roman"/>
              </a:rPr>
              <a:t>α</a:t>
            </a:r>
            <a:r>
              <a:rPr lang="en-US" dirty="0" smtClean="0">
                <a:latin typeface="+mj-lt"/>
                <a:cs typeface="Times New Roman"/>
              </a:rPr>
              <a:t> in crystal</a:t>
            </a:r>
            <a:endParaRPr lang="en-US" dirty="0">
              <a:latin typeface="+mj-lt"/>
              <a:cs typeface="Times New Roman"/>
            </a:endParaRPr>
          </a:p>
          <a:p>
            <a:pPr lvl="1"/>
            <a:r>
              <a:rPr lang="en-US" dirty="0" smtClean="0">
                <a:latin typeface="+mj-lt"/>
                <a:cs typeface="Times New Roman"/>
              </a:rPr>
              <a:t>Surface contamination of TeO</a:t>
            </a:r>
            <a:r>
              <a:rPr lang="en-US" baseline="-25000" dirty="0" smtClean="0">
                <a:latin typeface="+mj-lt"/>
                <a:cs typeface="Times New Roman"/>
              </a:rPr>
              <a:t>2</a:t>
            </a:r>
            <a:r>
              <a:rPr lang="en-US" dirty="0" smtClean="0">
                <a:latin typeface="+mj-lt"/>
                <a:cs typeface="Times New Roman"/>
              </a:rPr>
              <a:t> crystals</a:t>
            </a:r>
          </a:p>
          <a:p>
            <a:pPr lvl="2"/>
            <a:r>
              <a:rPr lang="en-US" dirty="0" smtClean="0">
                <a:latin typeface="+mj-lt"/>
              </a:rPr>
              <a:t>Fully contained event: deposits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Q</a:t>
            </a:r>
            <a:r>
              <a:rPr lang="el-GR" baseline="-25000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in crystal.</a:t>
            </a:r>
            <a:r>
              <a:rPr lang="en-US" dirty="0" smtClean="0">
                <a:latin typeface="+mj-lt"/>
              </a:rPr>
              <a:t> </a:t>
            </a:r>
          </a:p>
          <a:p>
            <a:pPr lvl="2"/>
            <a:r>
              <a:rPr lang="en-US" dirty="0" smtClean="0">
                <a:latin typeface="+mj-lt"/>
              </a:rPr>
              <a:t>Partially contained event: alpha (or recoil) loses energy in crystal before escaping completely or depositing remaining energy in an adjacent crystal</a:t>
            </a:r>
          </a:p>
          <a:p>
            <a:pPr lvl="1"/>
            <a:r>
              <a:rPr lang="en-US" dirty="0" smtClean="0">
                <a:latin typeface="+mj-lt"/>
              </a:rPr>
              <a:t>Surface contamination of the copper frames</a:t>
            </a:r>
          </a:p>
          <a:p>
            <a:pPr lvl="2"/>
            <a:r>
              <a:rPr lang="en-US" dirty="0" smtClean="0">
                <a:latin typeface="+mj-lt"/>
              </a:rPr>
              <a:t>Alpha loses energy in copper before depositing remaining energy in TeO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crystal	</a:t>
            </a:r>
          </a:p>
          <a:p>
            <a:r>
              <a:rPr lang="en-US" dirty="0" smtClean="0">
                <a:latin typeface="+mj-lt"/>
              </a:rPr>
              <a:t>“Degraded” alphas: </a:t>
            </a:r>
          </a:p>
          <a:p>
            <a:pPr lvl="1"/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lphas that deposit partial energy in the crystals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Background extends from </a:t>
            </a:r>
            <a:r>
              <a:rPr lang="en-US" dirty="0">
                <a:cs typeface="Times New Roman"/>
              </a:rPr>
              <a:t>Q</a:t>
            </a:r>
            <a:r>
              <a:rPr lang="el-GR" baseline="-25000" dirty="0">
                <a:cs typeface="Times New Roman"/>
              </a:rPr>
              <a:t>α </a:t>
            </a:r>
            <a:r>
              <a:rPr lang="en-US" dirty="0" smtClean="0">
                <a:cs typeface="Times New Roman"/>
              </a:rPr>
              <a:t>or E</a:t>
            </a:r>
            <a:r>
              <a:rPr lang="el-GR" baseline="-25000" dirty="0">
                <a:cs typeface="Times New Roman"/>
              </a:rPr>
              <a:t>α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down to zero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C1ABC6-3924-4DC0-AEBD-4ECC24D7FE0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 bwMode="auto">
          <a:xfrm>
            <a:off x="5810250" y="1295400"/>
            <a:ext cx="2952750" cy="17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3047</TotalTime>
  <Words>726</Words>
  <Application>Microsoft Office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Background analysis techniques in the cuore experiment</vt:lpstr>
      <vt:lpstr>Cuore detector</vt:lpstr>
      <vt:lpstr>Bolometric technique</vt:lpstr>
      <vt:lpstr>Half-life sensitivity</vt:lpstr>
      <vt:lpstr>Half-life sensitivity</vt:lpstr>
      <vt:lpstr>Background analysis techniques</vt:lpstr>
      <vt:lpstr>Background spectra</vt:lpstr>
      <vt:lpstr>Neutrinoless double-beta decay region</vt:lpstr>
      <vt:lpstr>Alpha background</vt:lpstr>
      <vt:lpstr>Alpha background</vt:lpstr>
      <vt:lpstr>Alpha background</vt:lpstr>
      <vt:lpstr>Gamma/beta region</vt:lpstr>
      <vt:lpstr>Background model and monte carlo simulations</vt:lpstr>
      <vt:lpstr>Improving the alpha background</vt:lpstr>
      <vt:lpstr>Cosmogenic background</vt:lpstr>
      <vt:lpstr>Background budget</vt:lpstr>
      <vt:lpstr>Thank you for listening.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analysis techniques in the cuore experiment</dc:title>
  <dc:creator>Rick</dc:creator>
  <cp:lastModifiedBy>Rick</cp:lastModifiedBy>
  <cp:revision>125</cp:revision>
  <dcterms:created xsi:type="dcterms:W3CDTF">2015-03-13T21:50:53Z</dcterms:created>
  <dcterms:modified xsi:type="dcterms:W3CDTF">2015-03-20T19:12:39Z</dcterms:modified>
</cp:coreProperties>
</file>