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3" r:id="rId5"/>
    <p:sldId id="265" r:id="rId6"/>
    <p:sldId id="267" r:id="rId7"/>
    <p:sldId id="268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co\Desktop\Tesi\NITROBENZENE%20E%20K+\Nitrobenzene%204_4_2011%20K+%20a%20varie%20concentrazion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5252873949678217"/>
                  <c:y val="8.35160676591499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</c:trendlineLbl>
          </c:trendline>
          <c:xVal>
            <c:numRef>
              <c:f>Foglio1!$E$4:$E$10</c:f>
              <c:numCache>
                <c:formatCode>General</c:formatCode>
                <c:ptCount val="7"/>
                <c:pt idx="0">
                  <c:v>64.994000000000227</c:v>
                </c:pt>
                <c:pt idx="1">
                  <c:v>579.51400000000001</c:v>
                </c:pt>
                <c:pt idx="2">
                  <c:v>921.52300000000002</c:v>
                </c:pt>
                <c:pt idx="3">
                  <c:v>2172.578</c:v>
                </c:pt>
                <c:pt idx="4">
                  <c:v>5492.6080000000002</c:v>
                </c:pt>
                <c:pt idx="5">
                  <c:v>8814.5130000000008</c:v>
                </c:pt>
                <c:pt idx="6">
                  <c:v>20454.27</c:v>
                </c:pt>
              </c:numCache>
            </c:numRef>
          </c:xVal>
          <c:yVal>
            <c:numRef>
              <c:f>Foglio1!$C$4:$C$10</c:f>
              <c:numCache>
                <c:formatCode>General</c:formatCode>
                <c:ptCount val="7"/>
                <c:pt idx="0">
                  <c:v>0</c:v>
                </c:pt>
                <c:pt idx="1">
                  <c:v>2.5200000000000052E-2</c:v>
                </c:pt>
                <c:pt idx="2">
                  <c:v>4.19E-2</c:v>
                </c:pt>
                <c:pt idx="3">
                  <c:v>0.10310000000000002</c:v>
                </c:pt>
                <c:pt idx="4">
                  <c:v>0.26540000000000002</c:v>
                </c:pt>
                <c:pt idx="5">
                  <c:v>0.427900000000004</c:v>
                </c:pt>
                <c:pt idx="6">
                  <c:v>0.997</c:v>
                </c:pt>
              </c:numCache>
            </c:numRef>
          </c:yVal>
        </c:ser>
        <c:axId val="62255872"/>
        <c:axId val="62258176"/>
      </c:scatterChart>
      <c:valAx>
        <c:axId val="6225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ppm</a:t>
                </a:r>
              </a:p>
            </c:rich>
          </c:tx>
          <c:layout/>
        </c:title>
        <c:numFmt formatCode="General" sourceLinked="1"/>
        <c:tickLblPos val="nextTo"/>
        <c:crossAx val="62258176"/>
        <c:crosses val="autoZero"/>
        <c:crossBetween val="midCat"/>
      </c:valAx>
      <c:valAx>
        <c:axId val="62258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Segnale</a:t>
                </a:r>
              </a:p>
            </c:rich>
          </c:tx>
          <c:layout/>
        </c:title>
        <c:numFmt formatCode="General" sourceLinked="1"/>
        <c:tickLblPos val="nextTo"/>
        <c:crossAx val="62255872"/>
        <c:crosses val="autoZero"/>
        <c:crossBetween val="midCat"/>
      </c:valAx>
      <c:spPr>
        <a:solidFill>
          <a:schemeClr val="bg1"/>
        </a:solidFill>
      </c:spPr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2D53B-6EE5-48A9-AFCF-0266927B1F1F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F2CD2-C8F6-44C6-B123-244EDC5F74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F19F1-8C2C-4E89-8E4E-F6B26F010C3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34117-4A29-464D-ABDC-B7B07DF499D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2EEA-0907-44EF-8FDA-15099C78D719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71CC-5AD8-44D2-A92C-220D41B6E7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6CEE-ACDC-4AA0-A99C-535A48970C34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4C13-9F57-4E95-A37A-DF6B39F97E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98A-D40C-4A80-8960-B93B1718C454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F1AE-AA52-4296-ABF9-8817432B73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252C-E715-43EE-9DEF-085341A35DAF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1339-654A-42F9-B98C-90EE21197B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807D-3192-410E-A5F2-76D42E973E60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7D95-5164-4192-AE53-9C9A99FE7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FBE3-FF92-429A-99F9-E9997DD4135D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383A-234A-4958-9AB6-89A2D7020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A3D1-4D54-4F69-819B-6F265210C6CF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D9E5-F2E7-4457-AECC-02577537D6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AA21-5034-4E87-A114-8C1EF8D2EAB3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BD32-9AF8-470B-BA11-74DC141344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3E05-4A3B-4322-BDC3-6AB1A8A35B63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44D7-CEE3-4093-A0EF-525A618B1A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9298-0D3C-4569-A9E9-E43A41052E7A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6CC7-BA02-4F7A-80DB-2EFAF06390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C8A2-3E63-45D6-881F-0FB4C3C4FFC6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5F03-00B5-43B2-8596-0F1E34D4AC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 bright="32000" contrast="100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CFE0E-A36A-4C6D-9683-07DE6EA0B4BB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E3B86-3A96-4370-8061-7A35C93BF9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11188" y="1746250"/>
            <a:ext cx="7772400" cy="3267075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Selective</a:t>
            </a:r>
            <a:br>
              <a:rPr lang="en-US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precipitation of potassium in seawater samples for improving the sensitivity of</a:t>
            </a:r>
            <a:br>
              <a:rPr lang="en-US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plain γ-ray spectrometry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mtClean="0">
                <a:latin typeface="Times New Roman" pitchFamily="18" charset="0"/>
                <a:cs typeface="Times New Roman" pitchFamily="18" charset="0"/>
              </a:rPr>
            </a:br>
            <a:endParaRPr lang="it-IT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Immagine 8" descr="weblogo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33375"/>
            <a:ext cx="1522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magine 9" descr="Logo definiti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88913"/>
            <a:ext cx="8810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magine 11" descr="imagesIXSV7UN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333375"/>
            <a:ext cx="5448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sellaDiTesto 3"/>
          <p:cNvSpPr txBox="1">
            <a:spLocks noChangeArrowheads="1"/>
          </p:cNvSpPr>
          <p:nvPr/>
        </p:nvSpPr>
        <p:spPr bwMode="auto">
          <a:xfrm>
            <a:off x="719138" y="5191125"/>
            <a:ext cx="770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i="1">
                <a:latin typeface="Times New Roman" pitchFamily="18" charset="0"/>
                <a:cs typeface="Times New Roman" pitchFamily="18" charset="0"/>
              </a:rPr>
              <a:t>Marco Ferrante</a:t>
            </a:r>
            <a:r>
              <a:rPr lang="it-IT" sz="2400" i="1">
                <a:latin typeface="Times New Roman" pitchFamily="18" charset="0"/>
                <a:cs typeface="Times New Roman" pitchFamily="18" charset="0"/>
              </a:rPr>
              <a:t>,Matthias Laubenstein</a:t>
            </a:r>
          </a:p>
          <a:p>
            <a:pPr algn="ctr"/>
            <a:r>
              <a:rPr lang="it-IT" sz="2400" i="1">
                <a:latin typeface="Times New Roman" pitchFamily="18" charset="0"/>
                <a:cs typeface="Times New Roman" pitchFamily="18" charset="0"/>
              </a:rPr>
              <a:t> Stefano Nisi, Francesco De Angelis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39552" y="1268760"/>
            <a:ext cx="8064896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validation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dirty="0">
              <a:latin typeface="Times New Roman" pitchFamily="18" charset="0"/>
              <a:cs typeface="Times New Roman" pitchFamily="18" charset="0"/>
            </a:endParaRPr>
          </a:p>
          <a:p>
            <a:pPr lvl="6" algn="just">
              <a:buFont typeface="Wingdings" pitchFamily="2" charset="2"/>
              <a:buChar char="ü"/>
              <a:defRPr/>
            </a:pP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Selectivity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  <a:p>
            <a:pPr lvl="6" algn="just">
              <a:buFont typeface="Wingdings" pitchFamily="2" charset="2"/>
              <a:buChar char="ü"/>
              <a:defRPr/>
            </a:pP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Reproducibility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  <a:p>
            <a:pPr lvl="6" algn="just">
              <a:buFont typeface="Wingdings" pitchFamily="2" charset="2"/>
              <a:buChar char="ü"/>
              <a:defRPr/>
            </a:pPr>
            <a:r>
              <a:rPr lang="it-IT" sz="3200" dirty="0" err="1">
                <a:latin typeface="Times New Roman" pitchFamily="18" charset="0"/>
                <a:cs typeface="Times New Roman" pitchFamily="18" charset="0"/>
              </a:rPr>
              <a:t>Efficency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89071" y="1052736"/>
            <a:ext cx="196585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AAS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179512" y="1484784"/>
          <a:ext cx="54726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688013" y="1484313"/>
            <a:ext cx="3455987" cy="28622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Calibration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otassium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tandards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ppm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1 ppm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2 ppm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5 ppm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10 ppm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20 ppm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79388" y="4437063"/>
          <a:ext cx="8784976" cy="22159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84095"/>
                <a:gridCol w="3162591"/>
                <a:gridCol w="3338290"/>
              </a:tblGrid>
              <a:tr h="387187">
                <a:tc rowSpan="5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Seawater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Seawater+tetraphenylborate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240">
                <a:tc v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240">
                <a:tc v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35.5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240">
                <a:tc v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34.7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240">
                <a:tc v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85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35.1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Ovale 9"/>
          <p:cNvSpPr/>
          <p:nvPr/>
        </p:nvSpPr>
        <p:spPr>
          <a:xfrm>
            <a:off x="2771800" y="6237312"/>
            <a:ext cx="6048672" cy="5040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1560" y="4941168"/>
            <a:ext cx="154388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93.25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% </a:t>
            </a:r>
          </a:p>
        </p:txBody>
      </p:sp>
      <p:sp>
        <p:nvSpPr>
          <p:cNvPr id="12" name="Freccia a destra 11"/>
          <p:cNvSpPr/>
          <p:nvPr/>
        </p:nvSpPr>
        <p:spPr>
          <a:xfrm rot="1338316">
            <a:off x="2173689" y="5596536"/>
            <a:ext cx="2029778" cy="28398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b="1" i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Experimental work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Validation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879103"/>
            <a:ext cx="151216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Selectivity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15589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spiked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with10 ppm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I and 20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ppb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U,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,Cs,Co,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quantitative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ICP-MS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580063" y="3644900"/>
            <a:ext cx="5762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580063" y="4005263"/>
            <a:ext cx="5762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72200" y="3284984"/>
            <a:ext cx="27718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volatile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compounds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Iodine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iodide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Freccia circolare in su 28"/>
          <p:cNvSpPr/>
          <p:nvPr/>
        </p:nvSpPr>
        <p:spPr>
          <a:xfrm>
            <a:off x="6156176" y="3945830"/>
            <a:ext cx="2304256" cy="1080120"/>
          </a:xfrm>
          <a:prstGeom prst="curvedUpArrow">
            <a:avLst>
              <a:gd name="adj1" fmla="val 15152"/>
              <a:gd name="adj2" fmla="val 31897"/>
              <a:gd name="adj3" fmla="val 2628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5457998"/>
            <a:ext cx="680424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selectivity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Tetraphenylborate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Cesium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described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Quantum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calculations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Gaussian03 and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GaussView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3.07</a:t>
            </a:r>
          </a:p>
        </p:txBody>
      </p:sp>
      <p:sp>
        <p:nvSpPr>
          <p:cNvPr id="26" name="Freccia circolare a sinistra 25"/>
          <p:cNvSpPr/>
          <p:nvPr/>
        </p:nvSpPr>
        <p:spPr>
          <a:xfrm rot="21074204">
            <a:off x="6377218" y="4006198"/>
            <a:ext cx="924398" cy="2027264"/>
          </a:xfrm>
          <a:prstGeom prst="curvedLeftArrow">
            <a:avLst>
              <a:gd name="adj1" fmla="val 25000"/>
              <a:gd name="adj2" fmla="val 52036"/>
              <a:gd name="adj3" fmla="val 26688"/>
            </a:avLst>
          </a:prstGeom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492375"/>
            <a:ext cx="71802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Tetrafenilboratoconpotass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83050"/>
            <a:ext cx="32972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Tetrafenilboratoconso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83050"/>
            <a:ext cx="33067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0" y="2205038"/>
          <a:ext cx="8820474" cy="1005840"/>
        </p:xfrm>
        <a:graphic>
          <a:graphicData uri="http://schemas.openxmlformats.org/drawingml/2006/table">
            <a:tbl>
              <a:tblPr/>
              <a:tblGrid>
                <a:gridCol w="1196534"/>
                <a:gridCol w="1524788"/>
                <a:gridCol w="1524788"/>
                <a:gridCol w="1524788"/>
                <a:gridCol w="1524788"/>
                <a:gridCol w="1524788"/>
              </a:tblGrid>
              <a:tr h="335280"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HF/631G</a:t>
                      </a:r>
                      <a:endParaRPr lang="it-IT" sz="11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</a:t>
                      </a:r>
                      <a:r>
                        <a:rPr lang="it-IT" sz="1100" b="1" baseline="300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it-IT" sz="11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Na</a:t>
                      </a:r>
                      <a:r>
                        <a:rPr lang="it-IT" sz="1100" b="1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[B(C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  <a:r>
                        <a:rPr lang="en-US" sz="1100" b="1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K[B(C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Na[B(C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Hartree</a:t>
                      </a:r>
                      <a:endParaRPr lang="it-IT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-598.971672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-161.659276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</a:rPr>
                        <a:t>-944.892377</a:t>
                      </a:r>
                      <a:endParaRPr lang="it-IT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</a:rPr>
                        <a:t>-1544.02115</a:t>
                      </a:r>
                      <a:endParaRPr lang="it-IT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</a:rPr>
                        <a:t>-1106.73756</a:t>
                      </a:r>
                      <a:endParaRPr lang="it-IT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Kcal/mole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-355854.7242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-101441.1957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-592919.9666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-968873.2716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-694477.8189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357563"/>
            <a:ext cx="3924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it-IT" sz="1400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]↓ </a:t>
            </a: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ΔG =-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0.19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Hartree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119.225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Kcal/mol; 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27650" y="3357563"/>
            <a:ext cx="3816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1400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→ K[B(C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]↓</a:t>
            </a: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ΔG =-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0.43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Hartree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269.825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Kcal/mol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0" y="4508500"/>
          <a:ext cx="8820470" cy="1101090"/>
        </p:xfrm>
        <a:graphic>
          <a:graphicData uri="http://schemas.openxmlformats.org/drawingml/2006/table">
            <a:tbl>
              <a:tblPr/>
              <a:tblGrid>
                <a:gridCol w="1196535"/>
                <a:gridCol w="1524787"/>
                <a:gridCol w="1524787"/>
                <a:gridCol w="1524787"/>
                <a:gridCol w="1524787"/>
                <a:gridCol w="1524787"/>
              </a:tblGrid>
              <a:tr h="367030"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HF/SDD</a:t>
                      </a:r>
                      <a:endParaRPr lang="it-IT" sz="11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Na</a:t>
                      </a:r>
                      <a:r>
                        <a:rPr lang="it-IT" sz="1100" b="1" baseline="300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it-IT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Cs</a:t>
                      </a:r>
                      <a:r>
                        <a:rPr lang="it-IT" sz="1100" b="1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[B(C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  <a:r>
                        <a:rPr lang="en-US" sz="1100" b="1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it-IT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Na[B(C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it-IT" sz="1100" b="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Cs[B(C</a:t>
                      </a:r>
                      <a:r>
                        <a:rPr lang="it-IT" sz="11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it-IT" sz="11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it-IT" sz="11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  <a:endParaRPr lang="it-IT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Hartree</a:t>
                      </a:r>
                      <a:endParaRPr lang="it-IT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161.65927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19.72641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944.97283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1106.73756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964.82874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Kcal/mole</a:t>
                      </a:r>
                      <a:endParaRPr lang="it-IT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101441.1919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12378.32228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592970.4508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694477.8227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605430.0344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805488"/>
            <a:ext cx="406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it-IT" sz="1400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]↓ </a:t>
            </a: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ΔG = -0,11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Hartree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-69,025 Kcal/mol;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64163" y="5805488"/>
            <a:ext cx="37798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it-IT" sz="1400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→ Cs[B(C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]↓</a:t>
            </a: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ΔG =-0,13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Hartree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-81,575 Kcal/mol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771800" y="1619508"/>
            <a:ext cx="3600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it-I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Calculations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948115" y="3716338"/>
            <a:ext cx="15843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6876256" y="6165850"/>
            <a:ext cx="1512888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851920" y="879103"/>
            <a:ext cx="151216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Selectivity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Validation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/>
      <p:bldP spid="36867" grpId="0"/>
      <p:bldP spid="36868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91880" y="879103"/>
            <a:ext cx="21602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Repeatability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14859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process was applied to three aliquots of a water sample and the process was repeated after one week and after 4 weeks.</a:t>
            </a:r>
            <a:endParaRPr lang="it-I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06375" y="2349500"/>
          <a:ext cx="8730715" cy="34495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29915"/>
                <a:gridCol w="1440160"/>
                <a:gridCol w="1008112"/>
                <a:gridCol w="1440160"/>
                <a:gridCol w="1008112"/>
                <a:gridCol w="1296144"/>
                <a:gridCol w="1008112"/>
              </a:tblGrid>
              <a:tr h="364078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 week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lang="it-IT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weeks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06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K[ppm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K[ppm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K[ppm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146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endParaRPr lang="it-IT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412±41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416±42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360±36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146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O+TFB </a:t>
                      </a: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2.2±0.2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99.4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2.8±0.3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99.3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13.2±1.3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96.3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146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O+TFB </a:t>
                      </a: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5.4±0.5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98.7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8.3±0.8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98.0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8.8±0.8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97.6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146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O+TFB </a:t>
                      </a:r>
                      <a:r>
                        <a:rPr lang="it-IT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2.5±0.2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99.4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3.4±0.3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99.2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8.2±0.8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97.7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915816" y="6165304"/>
            <a:ext cx="331236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repeatable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3419872" y="3573016"/>
            <a:ext cx="93610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868144" y="3573016"/>
            <a:ext cx="93610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8100392" y="3573016"/>
            <a:ext cx="93610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Validation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79912" y="879103"/>
            <a:ext cx="15841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Efficiency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14843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Times New Roman" pitchFamily="18" charset="0"/>
                <a:cs typeface="Times New Roman" pitchFamily="18" charset="0"/>
              </a:rPr>
              <a:t>To verify the method efficency, a synthetic sample of seawater was prepared and processed with the tetraphenylborate method. The results are compared with the real sample.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9388" y="2565400"/>
          <a:ext cx="6912768" cy="381642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63290"/>
                <a:gridCol w="2045222"/>
                <a:gridCol w="2304256"/>
              </a:tblGrid>
              <a:tr h="4350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[ppm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% K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precipitated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0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412±41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0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Synthetic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492±49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0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2.2±0.2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99.4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0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5.4±0.5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98.6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0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2.5±0.2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68580" marR="68580" marT="0" marB="0" anchor="ctr"/>
                </a:tc>
              </a:tr>
              <a:tr h="3950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SyH</a:t>
                      </a:r>
                      <a:r>
                        <a:rPr lang="it-IT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O+TFB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8.6±0.8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98.2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8238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SyH</a:t>
                      </a:r>
                      <a:r>
                        <a:rPr lang="it-IT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O+TFB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6.5±0.6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98.7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92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SyH</a:t>
                      </a:r>
                      <a:r>
                        <a:rPr lang="it-IT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O+TFB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3.4±0.3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99.3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652120" y="4005064"/>
            <a:ext cx="936104" cy="10801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52120" y="5157192"/>
            <a:ext cx="936104" cy="12241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08304" y="4233282"/>
            <a:ext cx="183569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comparable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ttore 2 13"/>
          <p:cNvCxnSpPr>
            <a:stCxn id="0" idx="3"/>
          </p:cNvCxnSpPr>
          <p:nvPr/>
        </p:nvCxnSpPr>
        <p:spPr>
          <a:xfrm flipV="1">
            <a:off x="6588125" y="4667250"/>
            <a:ext cx="720725" cy="1101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0" idx="3"/>
          </p:cNvCxnSpPr>
          <p:nvPr/>
        </p:nvCxnSpPr>
        <p:spPr>
          <a:xfrm>
            <a:off x="6588125" y="4545013"/>
            <a:ext cx="720725" cy="122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r>
              <a:rPr lang="it-IT" sz="36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Validation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14859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Times New Roman" pitchFamily="18" charset="0"/>
                <a:cs typeface="Times New Roman" pitchFamily="18" charset="0"/>
              </a:rPr>
              <a:t>Reagent stability test.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75" y="1916113"/>
          <a:ext cx="9036496" cy="46154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90928"/>
                <a:gridCol w="1290928"/>
                <a:gridCol w="1290928"/>
                <a:gridCol w="1290928"/>
                <a:gridCol w="1290928"/>
                <a:gridCol w="1290928"/>
                <a:gridCol w="1290928"/>
              </a:tblGrid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it-IT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 week</a:t>
                      </a:r>
                      <a:endParaRPr lang="it-IT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weeks</a:t>
                      </a:r>
                      <a:endParaRPr lang="it-IT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[ppm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[ppm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[ppm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 K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endParaRPr lang="it-IT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412±41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416±42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360±36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Synthetic</a:t>
                      </a:r>
                      <a:r>
                        <a:rPr lang="it-IT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492±49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449±45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492±49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2.2±0.2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99.4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2.9±0.3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13.2±1.3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5.4±0.5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98.7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8.3±0.8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98.0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8.8±0.8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2.5±0.2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99.4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3.4±0.3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99.2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8.2±0.8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syH</a:t>
                      </a:r>
                      <a:r>
                        <a:rPr lang="it-IT" sz="1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8.6±0.8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98.2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8.3±0.8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98.1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8.2±0.8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syH</a:t>
                      </a:r>
                      <a:r>
                        <a:rPr lang="it-IT" sz="1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6.5±0.6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98.7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3.4±0.3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8.3±0.8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  <a:tr h="461541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syH</a:t>
                      </a:r>
                      <a:r>
                        <a:rPr lang="it-IT" sz="1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it-IT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3.4±0.3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99.3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4.6±0.4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99.0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8.6±0.8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it-IT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320" marR="51320" marT="0" marB="0" anchor="ctr"/>
                </a:tc>
              </a:tr>
            </a:tbl>
          </a:graphicData>
        </a:graphic>
      </p:graphicFrame>
      <p:sp>
        <p:nvSpPr>
          <p:cNvPr id="10" name="Ovale 9"/>
          <p:cNvSpPr/>
          <p:nvPr/>
        </p:nvSpPr>
        <p:spPr>
          <a:xfrm>
            <a:off x="2987824" y="3789040"/>
            <a:ext cx="936104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580112" y="3789040"/>
            <a:ext cx="936104" cy="278092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207896" y="3789040"/>
            <a:ext cx="936104" cy="278092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r>
              <a:rPr lang="it-IT" sz="36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Validation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79912" y="879103"/>
            <a:ext cx="15841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Efficiency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83868" y="941819"/>
            <a:ext cx="237626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Blank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test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1773238"/>
            <a:ext cx="914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Times New Roman" pitchFamily="18" charset="0"/>
                <a:cs typeface="Times New Roman" pitchFamily="18" charset="0"/>
              </a:rPr>
              <a:t>To prevent the possibility of contamination by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the various reagents and instruments used during the procedure of precipitation (beakers, flasks, Milli-Q water, Na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Acetic Acid, etc. ..) we performed some blank tests. 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913" y="2978150"/>
          <a:ext cx="6480720" cy="290105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20180"/>
                <a:gridCol w="1620180"/>
                <a:gridCol w="1620180"/>
                <a:gridCol w="1620180"/>
              </a:tblGrid>
              <a:tr h="7064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Element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Times New Roman" pitchFamily="18" charset="0"/>
                          <a:cs typeface="Times New Roman" pitchFamily="18" charset="0"/>
                        </a:rPr>
                        <a:t>Conc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Blank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test 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Blank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test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7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1600" dirty="0" err="1">
                          <a:latin typeface="Times New Roman" pitchFamily="18" charset="0"/>
                          <a:cs typeface="Times New Roman" pitchFamily="18" charset="0"/>
                        </a:rPr>
                        <a:t>ppb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7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[ppm]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7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[ppb]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7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[ppb]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7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[ppb]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7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[ppb]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231740" y="6135687"/>
            <a:ext cx="46805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external contamination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468313" y="4365625"/>
            <a:ext cx="792162" cy="21605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ccia circolare a sinistra 11"/>
          <p:cNvSpPr/>
          <p:nvPr/>
        </p:nvSpPr>
        <p:spPr>
          <a:xfrm>
            <a:off x="7885113" y="4365625"/>
            <a:ext cx="863600" cy="21605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r>
              <a:rPr lang="it-IT" sz="36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Validation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preparation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68313" y="1196975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-spectroscopy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measument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Potassium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checked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ICP-MS quantitative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750" y="2205038"/>
          <a:ext cx="6096000" cy="114413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813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K[ppm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3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460±50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3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0.98±0.09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39750" y="3378200"/>
          <a:ext cx="6120483" cy="11316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40161"/>
                <a:gridCol w="2040161"/>
                <a:gridCol w="2040161"/>
              </a:tblGrid>
              <a:tr h="3772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K[ppm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330±30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25±3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92.4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39750" y="4508500"/>
          <a:ext cx="6120483" cy="18288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40161"/>
                <a:gridCol w="2040161"/>
                <a:gridCol w="2040161"/>
              </a:tblGrid>
              <a:tr h="3601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K[ppm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1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Seawater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360±40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1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it-IT" sz="16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+TFB</a:t>
                      </a:r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13±1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96.3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1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1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96.6</a:t>
                      </a:r>
                      <a:endParaRPr lang="it-IT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7812088" y="2708275"/>
            <a:ext cx="1296987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Sample 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12088" y="3860800"/>
            <a:ext cx="122396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Sample 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812088" y="5013325"/>
            <a:ext cx="1296987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Sample 3</a:t>
            </a:r>
          </a:p>
        </p:txBody>
      </p:sp>
      <p:sp>
        <p:nvSpPr>
          <p:cNvPr id="14" name="Freccia a destra 13"/>
          <p:cNvSpPr/>
          <p:nvPr/>
        </p:nvSpPr>
        <p:spPr>
          <a:xfrm rot="10800000">
            <a:off x="6659563" y="2636838"/>
            <a:ext cx="1081087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ccia a destra 14"/>
          <p:cNvSpPr/>
          <p:nvPr/>
        </p:nvSpPr>
        <p:spPr>
          <a:xfrm rot="10800000">
            <a:off x="6659563" y="3789363"/>
            <a:ext cx="1008062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 rot="10800000">
            <a:off x="6659563" y="4941888"/>
            <a:ext cx="1081087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Gamma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spectroscopy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0" y="8493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Times New Roman" pitchFamily="18" charset="0"/>
                <a:cs typeface="Times New Roman" pitchFamily="18" charset="0"/>
              </a:rPr>
              <a:t>STELLA (SubTerranean Low Level Assay)</a:t>
            </a:r>
          </a:p>
        </p:txBody>
      </p:sp>
      <p:pic>
        <p:nvPicPr>
          <p:cNvPr id="8" name="Immagine 7" descr="sea_water_gecris_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34559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sea_water_marinelli_ge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44675"/>
            <a:ext cx="34559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743908" y="1988840"/>
            <a:ext cx="165618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Sample 1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polystyrene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box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27576" y="5374957"/>
            <a:ext cx="381642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2 and 3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polypropylene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box (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Marinelli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5302949"/>
            <a:ext cx="34563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Efficency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ccia angolare in su 12"/>
          <p:cNvSpPr/>
          <p:nvPr/>
        </p:nvSpPr>
        <p:spPr>
          <a:xfrm>
            <a:off x="3635896" y="3212976"/>
            <a:ext cx="1152128" cy="936104"/>
          </a:xfrm>
          <a:prstGeom prst="bentUpArrow">
            <a:avLst>
              <a:gd name="adj1" fmla="val 25000"/>
              <a:gd name="adj2" fmla="val 23251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7020272" y="4869160"/>
            <a:ext cx="648072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ccia a destra 14"/>
          <p:cNvSpPr/>
          <p:nvPr/>
        </p:nvSpPr>
        <p:spPr>
          <a:xfrm rot="10800000">
            <a:off x="3707904" y="5445223"/>
            <a:ext cx="1368152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25413" y="1844675"/>
          <a:ext cx="8892480" cy="2567520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1778496"/>
                <a:gridCol w="1371947"/>
                <a:gridCol w="1800200"/>
                <a:gridCol w="1944216"/>
                <a:gridCol w="1997621"/>
              </a:tblGrid>
              <a:tr h="6120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Rate </a:t>
                      </a:r>
                      <a:r>
                        <a:rPr lang="it-IT" sz="1600" i="0" dirty="0">
                          <a:latin typeface="Times New Roman" pitchFamily="18" charset="0"/>
                          <a:cs typeface="Times New Roman" pitchFamily="18" charset="0"/>
                        </a:rPr>
                        <a:t>[d</a:t>
                      </a:r>
                      <a:r>
                        <a:rPr lang="it-IT" sz="1600" i="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600" i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160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After</a:t>
                      </a:r>
                      <a:endParaRPr lang="it-IT" sz="1600" i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Times New Roman" pitchFamily="18" charset="0"/>
                          <a:cs typeface="Times New Roman" pitchFamily="18" charset="0"/>
                        </a:rPr>
                        <a:t>GeCris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2.820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0.020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0.0230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0.0015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0.9920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0.0060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1.570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0.010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0.112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0.9290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0.0120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1.570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0.010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0.0350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0.0012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0.9780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0.0350</a:t>
                      </a:r>
                      <a:endParaRPr lang="it-IT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489492" y="982469"/>
            <a:ext cx="21650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aseline="300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Energy ~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1460.8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085184"/>
            <a:ext cx="33843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120.5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15816" y="5949280"/>
            <a:ext cx="331236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13.9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5085184"/>
            <a:ext cx="322035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44.6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7380312" y="2564904"/>
            <a:ext cx="17636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7380312" y="3212976"/>
            <a:ext cx="17636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7380312" y="3789040"/>
            <a:ext cx="17636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563938" y="2924175"/>
            <a:ext cx="3816350" cy="2392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0" idx="2"/>
          </p:cNvCxnSpPr>
          <p:nvPr/>
        </p:nvCxnSpPr>
        <p:spPr>
          <a:xfrm flipH="1">
            <a:off x="4572000" y="3500438"/>
            <a:ext cx="2808288" cy="2449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2" idx="4"/>
            <a:endCxn id="9" idx="0"/>
          </p:cNvCxnSpPr>
          <p:nvPr/>
        </p:nvCxnSpPr>
        <p:spPr>
          <a:xfrm flipH="1">
            <a:off x="7334250" y="4365625"/>
            <a:ext cx="928688" cy="719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Gamma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spectroscopy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275" y="1220788"/>
            <a:ext cx="320833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7088" y="5805488"/>
            <a:ext cx="4267200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1400 m rock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err="1" smtClean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Muon</a:t>
            </a:r>
            <a:r>
              <a:rPr lang="en-US" dirty="0" smtClean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flux </a:t>
            </a:r>
            <a:r>
              <a:rPr lang="en-US" dirty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eduction </a:t>
            </a:r>
            <a:r>
              <a:rPr lang="en-US" dirty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factor: 10</a:t>
            </a:r>
            <a:r>
              <a:rPr lang="en-US" b="1" baseline="30000" dirty="0">
                <a:solidFill>
                  <a:srgbClr val="EAEAE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Gran Sasso National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Laboratory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5329237" cy="208915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421063"/>
            <a:ext cx="5329237" cy="2024062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6948264" y="2636912"/>
            <a:ext cx="2123728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deviation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on:</a:t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Density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sample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Composition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detector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388" y="1450975"/>
          <a:ext cx="6696746" cy="12573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24138"/>
                <a:gridCol w="1296144"/>
                <a:gridCol w="1512168"/>
                <a:gridCol w="1440160"/>
                <a:gridCol w="1224136"/>
              </a:tblGrid>
              <a:tr h="46605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Times New Roman" pitchFamily="18" charset="0"/>
                          <a:cs typeface="Times New Roman" pitchFamily="18" charset="0"/>
                        </a:rPr>
                        <a:t>GeCris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0.0170± 0.0020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0.0020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0.007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0.87 ± 0.31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0.0090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0.0010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0.0020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0.004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0.81 ± 0.19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6177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0.0090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0.0010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0.0020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0.004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0.86 ± 0.20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79388" y="2747963"/>
          <a:ext cx="6696744" cy="12573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24136"/>
                <a:gridCol w="1296144"/>
                <a:gridCol w="1512168"/>
                <a:gridCol w="1440160"/>
                <a:gridCol w="1224136"/>
              </a:tblGrid>
              <a:tr h="349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GeCris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0.0150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0.0025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0.0030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0.79 ± 0.33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0.0090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0.0012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0.0030 ± 0.005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0.70 ± 0.16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216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0.0090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0.0012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0.0020 ± 0.005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0.77 ± 0.22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6951470" y="1754232"/>
            <a:ext cx="2024913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by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measuring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234m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Pa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Energy ~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1001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67500" y="3068960"/>
            <a:ext cx="2063385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by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Measuring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400" baseline="300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Energy ~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911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79388" y="4043363"/>
          <a:ext cx="6696744" cy="12573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24136"/>
                <a:gridCol w="1296144"/>
                <a:gridCol w="1512168"/>
                <a:gridCol w="1440160"/>
                <a:gridCol w="1224136"/>
              </a:tblGrid>
              <a:tr h="3646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it-IT" sz="11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7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GeCris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0.0330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0.0020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0.0130 ±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0.61 ± 0.05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71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0.0200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0.0010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0.0070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0.003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0.66 ± 0.04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3928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0.0200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0.0010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0.0060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0.002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0.71 ± 0.05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6931433" y="4365104"/>
            <a:ext cx="1869423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of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Energy ~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186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keV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9388" y="5340350"/>
          <a:ext cx="6696745" cy="12573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224136"/>
                <a:gridCol w="1296144"/>
                <a:gridCol w="1512168"/>
                <a:gridCol w="1440160"/>
                <a:gridCol w="1224137"/>
              </a:tblGrid>
              <a:tr h="3063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Rate [d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r>
                        <a:rPr lang="it-IT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4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GeCris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0.0190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0.0023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0.0030 ± 0.009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0.85 ± 0.29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4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0.0120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0.0011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0.0020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0.003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0.81± 0.14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899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GeMi</a:t>
                      </a:r>
                      <a:endParaRPr lang="it-IT" sz="11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0.0120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0.0011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0.0010 </a:t>
                      </a: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± 0.003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 pitchFamily="18" charset="0"/>
                          <a:cs typeface="Times New Roman" pitchFamily="18" charset="0"/>
                        </a:rPr>
                        <a:t>0.87 ± 0.17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6931435" y="5661248"/>
            <a:ext cx="186942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of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Energy ~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1173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&amp; 1332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2771800" y="1916832"/>
            <a:ext cx="43204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ttore 2 18"/>
          <p:cNvCxnSpPr>
            <a:stCxn id="15" idx="6"/>
            <a:endCxn id="14" idx="0"/>
          </p:cNvCxnSpPr>
          <p:nvPr/>
        </p:nvCxnSpPr>
        <p:spPr>
          <a:xfrm>
            <a:off x="7092950" y="2097088"/>
            <a:ext cx="917575" cy="539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5868144" y="1412776"/>
            <a:ext cx="1224136" cy="54452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Radionuclides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</a:t>
            </a:r>
            <a:endParaRPr lang="it-IT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43808" y="908720"/>
            <a:ext cx="3456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Problems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561430"/>
            <a:ext cx="8496944" cy="526297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p3d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it-IT" sz="2800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it-I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Co-precipitation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sz="2800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it-IT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volatile;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232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sparingly soluble in water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210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emitted photon energy is low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low;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Gamma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spectroscopy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0" y="981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This work has shown that the selective precipitation of potassium with sodium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tetraphenylborate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leading to an increase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sensitivity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radionuclides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U,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γ-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spectrometric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349500"/>
            <a:ext cx="6553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2051720" y="2708920"/>
            <a:ext cx="144016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2708920"/>
            <a:ext cx="26642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magnitude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ttore 2 9"/>
          <p:cNvCxnSpPr>
            <a:stCxn id="8" idx="1"/>
            <a:endCxn id="7" idx="6"/>
          </p:cNvCxnSpPr>
          <p:nvPr/>
        </p:nvCxnSpPr>
        <p:spPr>
          <a:xfrm flipH="1">
            <a:off x="3491880" y="3032086"/>
            <a:ext cx="1008112" cy="540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283968" y="4509120"/>
            <a:ext cx="144016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4509120"/>
            <a:ext cx="18722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aseline="300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cxnSp>
        <p:nvCxnSpPr>
          <p:cNvPr id="15" name="Connettore 2 14"/>
          <p:cNvCxnSpPr>
            <a:stCxn id="13" idx="1"/>
            <a:endCxn id="12" idx="6"/>
          </p:cNvCxnSpPr>
          <p:nvPr/>
        </p:nvCxnSpPr>
        <p:spPr>
          <a:xfrm flipH="1">
            <a:off x="5724128" y="4693786"/>
            <a:ext cx="720080" cy="679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11874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spectroscopy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and ICP-MS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measurement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750" y="2205038"/>
          <a:ext cx="7848870" cy="38884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16813"/>
                <a:gridCol w="2616813"/>
                <a:gridCol w="2615244"/>
              </a:tblGrid>
              <a:tr h="5554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Technique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it-IT" sz="1800" dirty="0" err="1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549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t-IT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-ray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spectroscopy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99.2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54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ICP-MS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549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-ray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spectroscopy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92.9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54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ICP-MS</a:t>
                      </a:r>
                      <a:endParaRPr lang="it-IT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92.4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549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t-IT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-ray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spectroscopy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97.8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54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ICP-MS</a:t>
                      </a:r>
                      <a:endParaRPr lang="it-IT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96.3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Ovale 7"/>
          <p:cNvSpPr/>
          <p:nvPr/>
        </p:nvSpPr>
        <p:spPr>
          <a:xfrm>
            <a:off x="6660232" y="2708920"/>
            <a:ext cx="1224136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60363" y="1125538"/>
            <a:ext cx="8423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Eliminate high percentages of Potassium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rather inexpensive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Improvement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sensitivity 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radionuclides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>
              <a:buFont typeface="Wingdings" pitchFamily="2" charset="2"/>
              <a:buChar char="ü"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Compare ICP-MS and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spectroscopy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4005064"/>
            <a:ext cx="8640960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Investigation of  the possibility to apply this method  to different kind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matrices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Recovery of reagents for a further reduction of the costs;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1692275" y="4725988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Times New Roman" pitchFamily="18" charset="0"/>
                <a:cs typeface="Times New Roman" pitchFamily="18" charset="0"/>
              </a:rPr>
              <a:t>Prof. Francesco De Angelis</a:t>
            </a:r>
          </a:p>
        </p:txBody>
      </p:sp>
      <p:sp>
        <p:nvSpPr>
          <p:cNvPr id="26628" name="CasellaDiTesto 5"/>
          <p:cNvSpPr txBox="1">
            <a:spLocks noChangeArrowheads="1"/>
          </p:cNvSpPr>
          <p:nvPr/>
        </p:nvSpPr>
        <p:spPr bwMode="auto">
          <a:xfrm>
            <a:off x="2700338" y="3357563"/>
            <a:ext cx="367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Times New Roman" pitchFamily="18" charset="0"/>
                <a:cs typeface="Times New Roman" pitchFamily="18" charset="0"/>
              </a:rPr>
              <a:t>Ing. Stefano Nisi</a:t>
            </a:r>
          </a:p>
        </p:txBody>
      </p:sp>
      <p:sp>
        <p:nvSpPr>
          <p:cNvPr id="26629" name="CasellaDiTesto 6"/>
          <p:cNvSpPr txBox="1">
            <a:spLocks noChangeArrowheads="1"/>
          </p:cNvSpPr>
          <p:nvPr/>
        </p:nvSpPr>
        <p:spPr bwMode="auto">
          <a:xfrm>
            <a:off x="1835150" y="1989138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it-IT" sz="3600" dirty="0" err="1">
                <a:latin typeface="Times New Roman" pitchFamily="18" charset="0"/>
                <a:cs typeface="Times New Roman" pitchFamily="18" charset="0"/>
              </a:rPr>
              <a:t>Matthias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>
                <a:latin typeface="Times New Roman" pitchFamily="18" charset="0"/>
                <a:cs typeface="Times New Roman" pitchFamily="18" charset="0"/>
              </a:rPr>
              <a:t>Laubenstein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 bright="32000" contrast="100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 your attention !</a:t>
            </a:r>
            <a:endParaRPr lang="it-IT" sz="9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13255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STELLA a lot of different samples with radiometric method and high sensitivity are measured</a:t>
            </a:r>
            <a:r>
              <a:rPr 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Immagine 6" descr="Laboratorio matth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05038"/>
            <a:ext cx="43195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286000" y="5157192"/>
            <a:ext cx="4572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select the material for the underground experiments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41830" y="6021288"/>
            <a:ext cx="306034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measurements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interest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288" y="188913"/>
            <a:ext cx="8229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lvl="1" indent="3175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6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STELLA</a:t>
            </a:r>
            <a:r>
              <a:rPr lang="it-IT" sz="24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400" b="1" i="1" u="sng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it-IT" sz="2400" b="1" i="1" u="sng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it-IT" sz="24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rranean</a:t>
            </a:r>
            <a:r>
              <a:rPr lang="it-IT" sz="24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u="sng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4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it-IT" sz="2400" b="1" i="1" u="sng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4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evel</a:t>
            </a:r>
            <a:r>
              <a:rPr lang="it-IT" sz="2400" b="1" i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u="sng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400" b="1" i="1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ssay</a:t>
            </a:r>
            <a:endParaRPr lang="en-GB" sz="24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27538" y="2133600"/>
            <a:ext cx="4716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detectors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silicon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detectors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scintillation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counters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(ultra low background)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gas radon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detectors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goal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4221163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goal of this work was the identification of a chemical method for the removal of K from sea water samples. Analytical techniques such as ICP-MS and AAS were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check the efficiency.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103981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γ-spectroscopy measurements of some radionuclides, such as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U, Cs,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Co, Ra and I in seawater samples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low levels of concentration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is very difficult for the high concentration of potassium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matrix. Its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Compton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continuum makes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identification of the elements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interest rather difficult.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ntroduzx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286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-324544" y="3717032"/>
            <a:ext cx="264320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50800"/>
                <a:latin typeface="Times New Roman" pitchFamily="18" charset="0"/>
                <a:cs typeface="Times New Roman" pitchFamily="18" charset="0"/>
              </a:rPr>
              <a:t>Sample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ln w="50800"/>
                <a:latin typeface="Times New Roman" pitchFamily="18" charset="0"/>
                <a:cs typeface="Times New Roman" pitchFamily="18" charset="0"/>
              </a:rPr>
              <a:t>Introduction</a:t>
            </a:r>
            <a:endParaRPr lang="it-IT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900113" y="1643063"/>
            <a:ext cx="1100137" cy="2073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 descr="decomposizionex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40386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2411760" y="3501008"/>
            <a:ext cx="200026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ln w="50800"/>
                <a:latin typeface="Times New Roman" pitchFamily="18" charset="0"/>
                <a:cs typeface="Times New Roman" pitchFamily="18" charset="0"/>
              </a:rPr>
              <a:t>Atomization</a:t>
            </a:r>
            <a:r>
              <a:rPr lang="it-IT" b="1" dirty="0">
                <a:ln w="50800"/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b="1" dirty="0" err="1">
                <a:ln w="50800"/>
                <a:latin typeface="Times New Roman" pitchFamily="18" charset="0"/>
                <a:cs typeface="Times New Roman" pitchFamily="18" charset="0"/>
              </a:rPr>
              <a:t>Ionization</a:t>
            </a:r>
            <a:endParaRPr lang="it-IT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4211638" y="2857500"/>
            <a:ext cx="2360612" cy="78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Interfacciax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289425"/>
            <a:ext cx="61722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179512" y="5301208"/>
            <a:ext cx="13681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ln w="50800"/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it-IT" b="1" dirty="0">
                <a:ln w="50800"/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n w="50800"/>
                <a:latin typeface="Times New Roman" pitchFamily="18" charset="0"/>
                <a:cs typeface="Times New Roman" pitchFamily="18" charset="0"/>
              </a:rPr>
              <a:t>Detection</a:t>
            </a: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1643063" y="4572000"/>
            <a:ext cx="3929062" cy="1071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ICP-MS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150920110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5253037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941888"/>
            <a:ext cx="3816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Atomic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Spectometry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(AAS)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2" name="Picture 18" descr="C:\Users\Marco\Documents\Foto Video Cellulare Nokia N96\images\201109\201109a0\15092011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3789363"/>
            <a:ext cx="2700337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012160" y="1484784"/>
            <a:ext cx="2664296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Quantitative and qualitative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No strong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dilution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ttore 2 8"/>
          <p:cNvCxnSpPr>
            <a:stCxn id="1026" idx="0"/>
          </p:cNvCxnSpPr>
          <p:nvPr/>
        </p:nvCxnSpPr>
        <p:spPr>
          <a:xfrm flipH="1" flipV="1">
            <a:off x="2916238" y="2852738"/>
            <a:ext cx="34925" cy="2089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1042" idx="1"/>
          </p:cNvCxnSpPr>
          <p:nvPr/>
        </p:nvCxnSpPr>
        <p:spPr>
          <a:xfrm flipH="1" flipV="1">
            <a:off x="3924300" y="2708275"/>
            <a:ext cx="1979613" cy="2511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47813" y="2205038"/>
          <a:ext cx="6228184" cy="1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41400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 K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removal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% </a:t>
                      </a:r>
                      <a:endParaRPr lang="it-IT" dirty="0"/>
                    </a:p>
                  </a:txBody>
                  <a:tcPr anchor="ctr"/>
                </a:tc>
              </a:tr>
              <a:tr h="41400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Toluene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27,9</a:t>
                      </a:r>
                      <a:endParaRPr lang="it-IT" dirty="0"/>
                    </a:p>
                  </a:txBody>
                  <a:tcPr anchor="ctr"/>
                </a:tc>
              </a:tr>
              <a:tr h="41400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Chloroform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24,3</a:t>
                      </a:r>
                      <a:endParaRPr lang="it-IT" dirty="0"/>
                    </a:p>
                  </a:txBody>
                  <a:tcPr anchor="ctr"/>
                </a:tc>
              </a:tr>
              <a:tr h="41400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Benzene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24,9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magine 7" descr="500px-K(18-c-6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4464496"/>
            <a:ext cx="5904656" cy="170080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43908" y="1033572"/>
            <a:ext cx="16561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619250" y="4005263"/>
            <a:ext cx="594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AAS quantitative analysis.</a:t>
            </a:r>
            <a:endParaRPr lang="it-IT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4797152"/>
            <a:ext cx="61926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Unsatisfactory results for our purposes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Crown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ethers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expensive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98550" y="2133600"/>
            <a:ext cx="69469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18-Crown-6 (1,4,7,10,13,16-hexaoxacyclooctadecane)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liquid-liquid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extraction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(Toluene,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Chloroform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,Benzene) </a:t>
            </a:r>
            <a:endParaRPr lang="it-IT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Simulate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(KMnO</a:t>
            </a:r>
            <a:r>
              <a:rPr lang="it-IT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) and 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volumes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(50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Evaluate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selectivity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Crown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Ether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K.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0" y="18367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>
                <a:latin typeface="Times New Roman" pitchFamily="18" charset="0"/>
                <a:cs typeface="Times New Roman" pitchFamily="18" charset="0"/>
              </a:rPr>
              <a:t>Sodium Tetraphenylborate Technique</a:t>
            </a:r>
            <a:endParaRPr lang="it-IT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 descr="mfcd0001149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" y="2636838"/>
            <a:ext cx="3889375" cy="388778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851275" y="2627313"/>
            <a:ext cx="52927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Witting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(1950),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Raff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Brotz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(1951)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actually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seawater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samples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 [B(C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it-IT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i="1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→ K[B(C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i="1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]↓</a:t>
            </a:r>
          </a:p>
          <a:p>
            <a:endParaRPr lang="it-IT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solubility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precipitate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pH 4 and 6;</a:t>
            </a:r>
          </a:p>
          <a:p>
            <a:pPr>
              <a:buFont typeface="Wingdings" pitchFamily="2" charset="2"/>
              <a:buChar char="ü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baseline="-25000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it-IT" baseline="30000" dirty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(20 °C);</a:t>
            </a:r>
          </a:p>
          <a:p>
            <a:pPr>
              <a:buFont typeface="Wingdings" pitchFamily="2" charset="2"/>
              <a:buChar char="ü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Co-precipitation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Magnesium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minimized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it-IT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glacial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acetic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acid;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it-IT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it-IT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it-IT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it-IT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it-IT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it-IT" baseline="30000" dirty="0" err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precipitates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43908" y="1052736"/>
            <a:ext cx="16561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347864" y="1445875"/>
            <a:ext cx="2088232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1L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Seawater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Sample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940152" y="4149080"/>
            <a:ext cx="298884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smtClean="0">
                <a:latin typeface="Times New Roman" pitchFamily="18" charset="0"/>
                <a:cs typeface="Times New Roman" pitchFamily="18" charset="0"/>
              </a:rPr>
              <a:t>3.42 g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Tetraphenylborate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and 0,5 g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it-IT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in 100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Milli-q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water and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Glacial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Acetic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4211960" y="2564992"/>
            <a:ext cx="216024" cy="792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300192" y="2420888"/>
            <a:ext cx="252028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it-IT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solution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347864" y="3501008"/>
            <a:ext cx="2088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Filtered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seawater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4500563" y="2967038"/>
            <a:ext cx="1439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Times New Roman" pitchFamily="18" charset="0"/>
                <a:cs typeface="Times New Roman" pitchFamily="18" charset="0"/>
              </a:rPr>
              <a:t>Filter 0,4 µm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4211960" y="4509216"/>
            <a:ext cx="216024" cy="864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4427538" y="4868863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Times New Roman" pitchFamily="18" charset="0"/>
                <a:cs typeface="Times New Roman" pitchFamily="18" charset="0"/>
              </a:rPr>
              <a:t>Stirring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347864" y="5445224"/>
            <a:ext cx="208823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Seawater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it-IT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ccia in giù 25"/>
          <p:cNvSpPr/>
          <p:nvPr/>
        </p:nvSpPr>
        <p:spPr>
          <a:xfrm rot="8640000">
            <a:off x="2735796" y="3923175"/>
            <a:ext cx="227025" cy="155626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magine 26" descr="210120135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520280" cy="2520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Freccia in giù 27"/>
          <p:cNvSpPr/>
          <p:nvPr/>
        </p:nvSpPr>
        <p:spPr>
          <a:xfrm>
            <a:off x="1547664" y="4077072"/>
            <a:ext cx="216024" cy="129614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250825" y="4581525"/>
            <a:ext cx="1439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Times New Roman" pitchFamily="18" charset="0"/>
                <a:cs typeface="Times New Roman" pitchFamily="18" charset="0"/>
              </a:rPr>
              <a:t>Filter 0,4 µm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95536" y="5445224"/>
            <a:ext cx="288032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PET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bottle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conditioned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HNO</a:t>
            </a:r>
            <a:r>
              <a:rPr lang="it-IT" sz="24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10% UP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 rot="3180000">
            <a:off x="2620169" y="4475957"/>
            <a:ext cx="958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Times New Roman" pitchFamily="18" charset="0"/>
                <a:cs typeface="Times New Roman" pitchFamily="18" charset="0"/>
              </a:rPr>
              <a:t>Stirring</a:t>
            </a:r>
          </a:p>
        </p:txBody>
      </p:sp>
      <p:sp>
        <p:nvSpPr>
          <p:cNvPr id="34" name="Freccia curva 33"/>
          <p:cNvSpPr/>
          <p:nvPr/>
        </p:nvSpPr>
        <p:spPr>
          <a:xfrm rot="10800000">
            <a:off x="5580112" y="3573017"/>
            <a:ext cx="2016224" cy="432048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ccia curva 34"/>
          <p:cNvSpPr/>
          <p:nvPr/>
        </p:nvSpPr>
        <p:spPr>
          <a:xfrm rot="10800000">
            <a:off x="5508104" y="5949280"/>
            <a:ext cx="2016224" cy="432048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sz="36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work</a:t>
            </a:r>
            <a:endParaRPr lang="it-IT" sz="36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14155</TotalTime>
  <Words>1663</Words>
  <Application>Microsoft Office PowerPoint</Application>
  <PresentationFormat>Presentazione su schermo (4:3)</PresentationFormat>
  <Paragraphs>545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Selective precipitation of potassium in seawater samples for improving the sensitivity of plain γ-ray spectrometry </vt:lpstr>
      <vt:lpstr>The Gran Sasso National Laboratory</vt:lpstr>
      <vt:lpstr>Diapositiva 3</vt:lpstr>
      <vt:lpstr>Research goal</vt:lpstr>
      <vt:lpstr>ICP-MS</vt:lpstr>
      <vt:lpstr>Atomic Absorption Spectometry (AAS)</vt:lpstr>
      <vt:lpstr>Experimental Research</vt:lpstr>
      <vt:lpstr>Experimental Research</vt:lpstr>
      <vt:lpstr>Experimental work</vt:lpstr>
      <vt:lpstr>Diapositiva 10</vt:lpstr>
      <vt:lpstr>Method Validation</vt:lpstr>
      <vt:lpstr>Method Validation</vt:lpstr>
      <vt:lpstr>Method Validation</vt:lpstr>
      <vt:lpstr>Diapositiva 14</vt:lpstr>
      <vt:lpstr>Diapositiva 15</vt:lpstr>
      <vt:lpstr>Diapositiva 16</vt:lpstr>
      <vt:lpstr>Sample preparation and analysis</vt:lpstr>
      <vt:lpstr>Gamma spectroscopy measurement</vt:lpstr>
      <vt:lpstr>Gamma spectroscopy measurement</vt:lpstr>
      <vt:lpstr>Radionuclides measurement</vt:lpstr>
      <vt:lpstr>Gamma spectroscopy measurement</vt:lpstr>
      <vt:lpstr>Conclusions</vt:lpstr>
      <vt:lpstr>Conclusions</vt:lpstr>
      <vt:lpstr>Conclusions</vt:lpstr>
      <vt:lpstr>Acknowledgements</vt:lpstr>
      <vt:lpstr>Thank you for  your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Precipitazione selettiva del K in acqua di mare, al fine di ridurre le interferenze in misure di spettroscopia-γ</dc:title>
  <dc:creator>Marco</dc:creator>
  <cp:lastModifiedBy>Marco</cp:lastModifiedBy>
  <cp:revision>427</cp:revision>
  <dcterms:created xsi:type="dcterms:W3CDTF">2013-10-03T13:29:54Z</dcterms:created>
  <dcterms:modified xsi:type="dcterms:W3CDTF">2015-03-15T23:20:29Z</dcterms:modified>
</cp:coreProperties>
</file>